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Lato" panose="020F0502020204030203" pitchFamily="34" charset="77"/>
      <p:regular r:id="rId34"/>
      <p:bold r:id="rId35"/>
      <p:italic r:id="rId36"/>
      <p:boldItalic r:id="rId37"/>
    </p:embeddedFont>
    <p:embeddedFont>
      <p:font typeface="Lato Light" panose="020F0502020204030203" pitchFamily="34"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98C38A-E793-474D-8D20-C28E84F265D6}">
  <a:tblStyle styleId="{B698C38A-E793-474D-8D20-C28E84F265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7e88e8c44_3_12: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97e88e8c44_3_12: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f88baf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0f88ba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786e1c8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786e1c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cc3b6cb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cc3b6c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c172b911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c172b91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7b8a6b7a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7b8a6b7a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9ee1f290e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9ee1f290e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e3cffb5fb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e3cffb5fb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52a35e0c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952a35e0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7b8a6b7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7b8a6b7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44d642c5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44d642c5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257af2e5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257af2e5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7b8a6b7a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a7b8a6b7a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44d642c5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a44d642c5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518f3d908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518f3d908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9da0ba86a1_13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9da0ba86a1_1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89a6855c1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989a6855c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ec97ef22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aec97ef22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9907e4b355_1_34: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9907e4b355_1_3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257af2e5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257af2e5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6723f025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6723f02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145950e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145950e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4136e5e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4136e5e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257af2e5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257af2e5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e945e92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e945e92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c97ef22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ec97ef22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181818"/>
              </a:buClr>
              <a:buSzPts val="2800"/>
              <a:buNone/>
              <a:defRPr sz="2800">
                <a:solidFill>
                  <a:srgbClr val="181818"/>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ver Title">
  <p:cSld name="1_Cover Titl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1820206" y="1253002"/>
            <a:ext cx="5496713" cy="1318747"/>
          </a:xfrm>
          <a:prstGeom prst="rect">
            <a:avLst/>
          </a:prstGeom>
          <a:noFill/>
          <a:ln>
            <a:noFill/>
          </a:ln>
        </p:spPr>
        <p:txBody>
          <a:bodyPr spcFirstLastPara="1" wrap="square" lIns="68575" tIns="34275" rIns="68575" bIns="34275" anchor="b" anchorCtr="0">
            <a:noAutofit/>
          </a:bodyPr>
          <a:lstStyle>
            <a:lvl1pPr marR="0" lvl="0" algn="ctr" rtl="0">
              <a:lnSpc>
                <a:spcPct val="120000"/>
              </a:lnSpc>
              <a:spcBef>
                <a:spcPts val="0"/>
              </a:spcBef>
              <a:spcAft>
                <a:spcPts val="0"/>
              </a:spcAft>
              <a:buClr>
                <a:srgbClr val="FFFFFF"/>
              </a:buClr>
              <a:buSzPts val="3600"/>
              <a:buFont typeface="Lato"/>
              <a:buNone/>
              <a:defRPr sz="3600" b="0" i="0" u="none" strike="noStrike" cap="none">
                <a:solidFill>
                  <a:srgbClr val="FFFFFF"/>
                </a:solidFill>
                <a:latin typeface="Lato"/>
                <a:ea typeface="Lato"/>
                <a:cs typeface="Lato"/>
                <a:sym typeface="Lato"/>
              </a:defRPr>
            </a:lvl1pPr>
            <a:lvl2pPr lvl="1">
              <a:spcBef>
                <a:spcPts val="0"/>
              </a:spcBef>
              <a:spcAft>
                <a:spcPts val="0"/>
              </a:spcAft>
              <a:buClr>
                <a:srgbClr val="333333"/>
              </a:buClr>
              <a:buSzPts val="1100"/>
              <a:buNone/>
              <a:defRPr sz="1400">
                <a:solidFill>
                  <a:srgbClr val="333333"/>
                </a:solidFill>
              </a:defRPr>
            </a:lvl2pPr>
            <a:lvl3pPr lvl="2">
              <a:spcBef>
                <a:spcPts val="0"/>
              </a:spcBef>
              <a:spcAft>
                <a:spcPts val="0"/>
              </a:spcAft>
              <a:buClr>
                <a:srgbClr val="333333"/>
              </a:buClr>
              <a:buSzPts val="1100"/>
              <a:buNone/>
              <a:defRPr sz="1400">
                <a:solidFill>
                  <a:srgbClr val="333333"/>
                </a:solidFill>
              </a:defRPr>
            </a:lvl3pPr>
            <a:lvl4pPr lvl="3">
              <a:spcBef>
                <a:spcPts val="0"/>
              </a:spcBef>
              <a:spcAft>
                <a:spcPts val="0"/>
              </a:spcAft>
              <a:buClr>
                <a:srgbClr val="333333"/>
              </a:buClr>
              <a:buSzPts val="1100"/>
              <a:buNone/>
              <a:defRPr sz="1400">
                <a:solidFill>
                  <a:srgbClr val="333333"/>
                </a:solidFill>
              </a:defRPr>
            </a:lvl4pPr>
            <a:lvl5pPr lvl="4">
              <a:spcBef>
                <a:spcPts val="0"/>
              </a:spcBef>
              <a:spcAft>
                <a:spcPts val="0"/>
              </a:spcAft>
              <a:buClr>
                <a:srgbClr val="333333"/>
              </a:buClr>
              <a:buSzPts val="1100"/>
              <a:buNone/>
              <a:defRPr sz="1400">
                <a:solidFill>
                  <a:srgbClr val="333333"/>
                </a:solidFill>
              </a:defRPr>
            </a:lvl5pPr>
            <a:lvl6pPr lvl="5">
              <a:spcBef>
                <a:spcPts val="0"/>
              </a:spcBef>
              <a:spcAft>
                <a:spcPts val="0"/>
              </a:spcAft>
              <a:buClr>
                <a:srgbClr val="333333"/>
              </a:buClr>
              <a:buSzPts val="1100"/>
              <a:buNone/>
              <a:defRPr sz="1400">
                <a:solidFill>
                  <a:srgbClr val="333333"/>
                </a:solidFill>
              </a:defRPr>
            </a:lvl6pPr>
            <a:lvl7pPr lvl="6">
              <a:spcBef>
                <a:spcPts val="0"/>
              </a:spcBef>
              <a:spcAft>
                <a:spcPts val="0"/>
              </a:spcAft>
              <a:buClr>
                <a:srgbClr val="333333"/>
              </a:buClr>
              <a:buSzPts val="1100"/>
              <a:buNone/>
              <a:defRPr sz="1400">
                <a:solidFill>
                  <a:srgbClr val="333333"/>
                </a:solidFill>
              </a:defRPr>
            </a:lvl7pPr>
            <a:lvl8pPr lvl="7">
              <a:spcBef>
                <a:spcPts val="0"/>
              </a:spcBef>
              <a:spcAft>
                <a:spcPts val="0"/>
              </a:spcAft>
              <a:buClr>
                <a:srgbClr val="333333"/>
              </a:buClr>
              <a:buSzPts val="1100"/>
              <a:buNone/>
              <a:defRPr sz="1400">
                <a:solidFill>
                  <a:srgbClr val="333333"/>
                </a:solidFill>
              </a:defRPr>
            </a:lvl8pPr>
            <a:lvl9pPr lvl="8">
              <a:spcBef>
                <a:spcPts val="0"/>
              </a:spcBef>
              <a:spcAft>
                <a:spcPts val="0"/>
              </a:spcAft>
              <a:buClr>
                <a:srgbClr val="333333"/>
              </a:buClr>
              <a:buSzPts val="1100"/>
              <a:buNone/>
              <a:defRPr sz="1400">
                <a:solidFill>
                  <a:srgbClr val="33333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End Slide Title">
  <p:cSld name="3_End Slide Title">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1820206" y="1644889"/>
            <a:ext cx="5496713" cy="926861"/>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rgbClr val="FFFFFF"/>
              </a:buClr>
              <a:buSzPts val="2700"/>
              <a:buFont typeface="Lato"/>
              <a:buNone/>
              <a:defRPr sz="2700" b="0" i="0" u="none" strike="noStrike" cap="none">
                <a:solidFill>
                  <a:srgbClr val="FFFFFF"/>
                </a:solidFill>
                <a:latin typeface="Lato"/>
                <a:ea typeface="Lato"/>
                <a:cs typeface="Lato"/>
                <a:sym typeface="Lato"/>
              </a:defRPr>
            </a:lvl1pPr>
            <a:lvl2pPr lvl="1">
              <a:spcBef>
                <a:spcPts val="0"/>
              </a:spcBef>
              <a:spcAft>
                <a:spcPts val="0"/>
              </a:spcAft>
              <a:buClr>
                <a:srgbClr val="FFFFFF"/>
              </a:buClr>
              <a:buSzPts val="1100"/>
              <a:buNone/>
              <a:defRPr sz="1400">
                <a:solidFill>
                  <a:srgbClr val="FFFFFF"/>
                </a:solidFill>
              </a:defRPr>
            </a:lvl2pPr>
            <a:lvl3pPr lvl="2">
              <a:spcBef>
                <a:spcPts val="0"/>
              </a:spcBef>
              <a:spcAft>
                <a:spcPts val="0"/>
              </a:spcAft>
              <a:buClr>
                <a:srgbClr val="FFFFFF"/>
              </a:buClr>
              <a:buSzPts val="1100"/>
              <a:buNone/>
              <a:defRPr sz="1400">
                <a:solidFill>
                  <a:srgbClr val="FFFFFF"/>
                </a:solidFill>
              </a:defRPr>
            </a:lvl3pPr>
            <a:lvl4pPr lvl="3">
              <a:spcBef>
                <a:spcPts val="0"/>
              </a:spcBef>
              <a:spcAft>
                <a:spcPts val="0"/>
              </a:spcAft>
              <a:buClr>
                <a:srgbClr val="FFFFFF"/>
              </a:buClr>
              <a:buSzPts val="1100"/>
              <a:buNone/>
              <a:defRPr sz="1400">
                <a:solidFill>
                  <a:srgbClr val="FFFFFF"/>
                </a:solidFill>
              </a:defRPr>
            </a:lvl4pPr>
            <a:lvl5pPr lvl="4">
              <a:spcBef>
                <a:spcPts val="0"/>
              </a:spcBef>
              <a:spcAft>
                <a:spcPts val="0"/>
              </a:spcAft>
              <a:buClr>
                <a:srgbClr val="FFFFFF"/>
              </a:buClr>
              <a:buSzPts val="1100"/>
              <a:buNone/>
              <a:defRPr sz="1400">
                <a:solidFill>
                  <a:srgbClr val="FFFFFF"/>
                </a:solidFill>
              </a:defRPr>
            </a:lvl5pPr>
            <a:lvl6pPr lvl="5">
              <a:spcBef>
                <a:spcPts val="0"/>
              </a:spcBef>
              <a:spcAft>
                <a:spcPts val="0"/>
              </a:spcAft>
              <a:buClr>
                <a:srgbClr val="FFFFFF"/>
              </a:buClr>
              <a:buSzPts val="1100"/>
              <a:buNone/>
              <a:defRPr sz="1400">
                <a:solidFill>
                  <a:srgbClr val="FFFFFF"/>
                </a:solidFill>
              </a:defRPr>
            </a:lvl6pPr>
            <a:lvl7pPr lvl="6">
              <a:spcBef>
                <a:spcPts val="0"/>
              </a:spcBef>
              <a:spcAft>
                <a:spcPts val="0"/>
              </a:spcAft>
              <a:buClr>
                <a:srgbClr val="FFFFFF"/>
              </a:buClr>
              <a:buSzPts val="1100"/>
              <a:buNone/>
              <a:defRPr sz="1400">
                <a:solidFill>
                  <a:srgbClr val="FFFFFF"/>
                </a:solidFill>
              </a:defRPr>
            </a:lvl7pPr>
            <a:lvl8pPr lvl="7">
              <a:spcBef>
                <a:spcPts val="0"/>
              </a:spcBef>
              <a:spcAft>
                <a:spcPts val="0"/>
              </a:spcAft>
              <a:buClr>
                <a:srgbClr val="FFFFFF"/>
              </a:buClr>
              <a:buSzPts val="1100"/>
              <a:buNone/>
              <a:defRPr sz="1400">
                <a:solidFill>
                  <a:srgbClr val="FFFFFF"/>
                </a:solidFill>
              </a:defRPr>
            </a:lvl8pPr>
            <a:lvl9pPr lvl="8">
              <a:spcBef>
                <a:spcPts val="0"/>
              </a:spcBef>
              <a:spcAft>
                <a:spcPts val="0"/>
              </a:spcAft>
              <a:buClr>
                <a:srgbClr val="FFFFFF"/>
              </a:buClr>
              <a:buSzPts val="1100"/>
              <a:buNone/>
              <a:defRPr sz="1400">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ver Title w/ Background">
  <p:cSld name="2_Cover Title w/ Background">
    <p:spTree>
      <p:nvGrpSpPr>
        <p:cNvPr id="1" name="Shape 56"/>
        <p:cNvGrpSpPr/>
        <p:nvPr/>
      </p:nvGrpSpPr>
      <p:grpSpPr>
        <a:xfrm>
          <a:off x="0" y="0"/>
          <a:ext cx="0" cy="0"/>
          <a:chOff x="0" y="0"/>
          <a:chExt cx="0" cy="0"/>
        </a:xfrm>
      </p:grpSpPr>
      <p:sp>
        <p:nvSpPr>
          <p:cNvPr id="57" name="Google Shape;57;p16"/>
          <p:cNvSpPr>
            <a:spLocks noGrp="1"/>
          </p:cNvSpPr>
          <p:nvPr>
            <p:ph type="pic" idx="2"/>
          </p:nvPr>
        </p:nvSpPr>
        <p:spPr>
          <a:xfrm>
            <a:off x="0" y="0"/>
            <a:ext cx="9144000" cy="469701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333333"/>
              </a:buClr>
              <a:buSzPts val="1100"/>
              <a:buFont typeface="Arial"/>
              <a:buNone/>
              <a:defRPr sz="1100" b="0" i="0" u="none" strike="noStrike" cap="none">
                <a:solidFill>
                  <a:srgbClr val="333333"/>
                </a:solidFill>
                <a:latin typeface="Lato Light"/>
                <a:ea typeface="Lato Light"/>
                <a:cs typeface="Lato Light"/>
                <a:sym typeface="Lato Light"/>
              </a:defRPr>
            </a:lvl1pPr>
            <a:lvl2pPr marR="0" lvl="1" algn="l" rtl="0">
              <a:lnSpc>
                <a:spcPct val="90000"/>
              </a:lnSpc>
              <a:spcBef>
                <a:spcPts val="400"/>
              </a:spcBef>
              <a:spcAft>
                <a:spcPts val="0"/>
              </a:spcAft>
              <a:buClr>
                <a:srgbClr val="333333"/>
              </a:buClr>
              <a:buSzPts val="1800"/>
              <a:buFont typeface="Arial"/>
              <a:buChar char="•"/>
              <a:defRPr sz="1800" b="0" i="0" u="none" strike="noStrike" cap="none">
                <a:solidFill>
                  <a:srgbClr val="333333"/>
                </a:solidFill>
                <a:latin typeface="Calibri"/>
                <a:ea typeface="Calibri"/>
                <a:cs typeface="Calibri"/>
                <a:sym typeface="Calibri"/>
              </a:defRPr>
            </a:lvl2pPr>
            <a:lvl3pPr marR="0" lvl="2" algn="l" rtl="0">
              <a:lnSpc>
                <a:spcPct val="90000"/>
              </a:lnSpc>
              <a:spcBef>
                <a:spcPts val="400"/>
              </a:spcBef>
              <a:spcAft>
                <a:spcPts val="0"/>
              </a:spcAft>
              <a:buClr>
                <a:srgbClr val="333333"/>
              </a:buClr>
              <a:buSzPts val="1500"/>
              <a:buFont typeface="Arial"/>
              <a:buChar char="•"/>
              <a:defRPr sz="1500" b="0" i="0" u="none" strike="noStrike" cap="none">
                <a:solidFill>
                  <a:srgbClr val="333333"/>
                </a:solidFill>
                <a:latin typeface="Calibri"/>
                <a:ea typeface="Calibri"/>
                <a:cs typeface="Calibri"/>
                <a:sym typeface="Calibri"/>
              </a:defRPr>
            </a:lvl3pPr>
            <a:lvl4pPr marR="0" lvl="3"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4pPr>
            <a:lvl5pPr marR="0" lvl="4"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5pPr>
            <a:lvl6pPr marR="0" lvl="5"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6pPr>
            <a:lvl7pPr marR="0" lvl="6"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7pPr>
            <a:lvl8pPr marR="0" lvl="7"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8pPr>
            <a:lvl9pPr marR="0" lvl="8" algn="l" rtl="0">
              <a:lnSpc>
                <a:spcPct val="90000"/>
              </a:lnSpc>
              <a:spcBef>
                <a:spcPts val="400"/>
              </a:spcBef>
              <a:spcAft>
                <a:spcPts val="0"/>
              </a:spcAft>
              <a:buClr>
                <a:srgbClr val="333333"/>
              </a:buClr>
              <a:buSzPts val="1400"/>
              <a:buFont typeface="Arial"/>
              <a:buChar char="•"/>
              <a:defRPr sz="1400" b="0" i="0" u="none" strike="noStrike" cap="none">
                <a:solidFill>
                  <a:srgbClr val="333333"/>
                </a:solidFill>
                <a:latin typeface="Calibri"/>
                <a:ea typeface="Calibri"/>
                <a:cs typeface="Calibri"/>
                <a:sym typeface="Calibri"/>
              </a:defRPr>
            </a:lvl9pPr>
          </a:lstStyle>
          <a:p>
            <a:endParaRPr/>
          </a:p>
        </p:txBody>
      </p:sp>
      <p:sp>
        <p:nvSpPr>
          <p:cNvPr id="58" name="Google Shape;58;p16"/>
          <p:cNvSpPr txBox="1">
            <a:spLocks noGrp="1"/>
          </p:cNvSpPr>
          <p:nvPr>
            <p:ph type="title"/>
          </p:nvPr>
        </p:nvSpPr>
        <p:spPr>
          <a:xfrm>
            <a:off x="1820206" y="1253002"/>
            <a:ext cx="5496713" cy="1318747"/>
          </a:xfrm>
          <a:prstGeom prst="rect">
            <a:avLst/>
          </a:prstGeom>
          <a:noFill/>
          <a:ln>
            <a:noFill/>
          </a:ln>
        </p:spPr>
        <p:txBody>
          <a:bodyPr spcFirstLastPara="1" wrap="square" lIns="68575" tIns="34275" rIns="68575" bIns="34275" anchor="b" anchorCtr="0">
            <a:noAutofit/>
          </a:bodyPr>
          <a:lstStyle>
            <a:lvl1pPr marR="0" lvl="0" algn="ctr" rtl="0">
              <a:lnSpc>
                <a:spcPct val="120000"/>
              </a:lnSpc>
              <a:spcBef>
                <a:spcPts val="0"/>
              </a:spcBef>
              <a:spcAft>
                <a:spcPts val="0"/>
              </a:spcAft>
              <a:buClr>
                <a:srgbClr val="FFFFFF"/>
              </a:buClr>
              <a:buSzPts val="3600"/>
              <a:buFont typeface="Lato"/>
              <a:buNone/>
              <a:defRPr sz="3600" b="0" i="0" u="none" strike="noStrike" cap="none">
                <a:solidFill>
                  <a:srgbClr val="FFFFFF"/>
                </a:solidFill>
                <a:latin typeface="Lato"/>
                <a:ea typeface="Lato"/>
                <a:cs typeface="Lato"/>
                <a:sym typeface="Lato"/>
              </a:defRPr>
            </a:lvl1pPr>
            <a:lvl2pPr lvl="1">
              <a:spcBef>
                <a:spcPts val="0"/>
              </a:spcBef>
              <a:spcAft>
                <a:spcPts val="0"/>
              </a:spcAft>
              <a:buClr>
                <a:srgbClr val="FFFFFF"/>
              </a:buClr>
              <a:buSzPts val="1100"/>
              <a:buNone/>
              <a:defRPr sz="1400">
                <a:solidFill>
                  <a:srgbClr val="FFFFFF"/>
                </a:solidFill>
              </a:defRPr>
            </a:lvl2pPr>
            <a:lvl3pPr lvl="2">
              <a:spcBef>
                <a:spcPts val="0"/>
              </a:spcBef>
              <a:spcAft>
                <a:spcPts val="0"/>
              </a:spcAft>
              <a:buClr>
                <a:srgbClr val="FFFFFF"/>
              </a:buClr>
              <a:buSzPts val="1100"/>
              <a:buNone/>
              <a:defRPr sz="1400">
                <a:solidFill>
                  <a:srgbClr val="FFFFFF"/>
                </a:solidFill>
              </a:defRPr>
            </a:lvl3pPr>
            <a:lvl4pPr lvl="3">
              <a:spcBef>
                <a:spcPts val="0"/>
              </a:spcBef>
              <a:spcAft>
                <a:spcPts val="0"/>
              </a:spcAft>
              <a:buClr>
                <a:srgbClr val="FFFFFF"/>
              </a:buClr>
              <a:buSzPts val="1100"/>
              <a:buNone/>
              <a:defRPr sz="1400">
                <a:solidFill>
                  <a:srgbClr val="FFFFFF"/>
                </a:solidFill>
              </a:defRPr>
            </a:lvl4pPr>
            <a:lvl5pPr lvl="4">
              <a:spcBef>
                <a:spcPts val="0"/>
              </a:spcBef>
              <a:spcAft>
                <a:spcPts val="0"/>
              </a:spcAft>
              <a:buClr>
                <a:srgbClr val="FFFFFF"/>
              </a:buClr>
              <a:buSzPts val="1100"/>
              <a:buNone/>
              <a:defRPr sz="1400">
                <a:solidFill>
                  <a:srgbClr val="FFFFFF"/>
                </a:solidFill>
              </a:defRPr>
            </a:lvl5pPr>
            <a:lvl6pPr lvl="5">
              <a:spcBef>
                <a:spcPts val="0"/>
              </a:spcBef>
              <a:spcAft>
                <a:spcPts val="0"/>
              </a:spcAft>
              <a:buClr>
                <a:srgbClr val="FFFFFF"/>
              </a:buClr>
              <a:buSzPts val="1100"/>
              <a:buNone/>
              <a:defRPr sz="1400">
                <a:solidFill>
                  <a:srgbClr val="FFFFFF"/>
                </a:solidFill>
              </a:defRPr>
            </a:lvl6pPr>
            <a:lvl7pPr lvl="6">
              <a:spcBef>
                <a:spcPts val="0"/>
              </a:spcBef>
              <a:spcAft>
                <a:spcPts val="0"/>
              </a:spcAft>
              <a:buClr>
                <a:srgbClr val="FFFFFF"/>
              </a:buClr>
              <a:buSzPts val="1100"/>
              <a:buNone/>
              <a:defRPr sz="1400">
                <a:solidFill>
                  <a:srgbClr val="FFFFFF"/>
                </a:solidFill>
              </a:defRPr>
            </a:lvl7pPr>
            <a:lvl8pPr lvl="7">
              <a:spcBef>
                <a:spcPts val="0"/>
              </a:spcBef>
              <a:spcAft>
                <a:spcPts val="0"/>
              </a:spcAft>
              <a:buClr>
                <a:srgbClr val="FFFFFF"/>
              </a:buClr>
              <a:buSzPts val="1100"/>
              <a:buNone/>
              <a:defRPr sz="1400">
                <a:solidFill>
                  <a:srgbClr val="FFFFFF"/>
                </a:solidFill>
              </a:defRPr>
            </a:lvl8pPr>
            <a:lvl9pPr lvl="8">
              <a:spcBef>
                <a:spcPts val="0"/>
              </a:spcBef>
              <a:spcAft>
                <a:spcPts val="0"/>
              </a:spcAft>
              <a:buClr>
                <a:srgbClr val="FFFFFF"/>
              </a:buClr>
              <a:buSzPts val="1100"/>
              <a:buNone/>
              <a:defRPr sz="14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Lato"/>
              <a:buNone/>
              <a:defRPr b="1">
                <a:latin typeface="Lato"/>
                <a:ea typeface="Lato"/>
                <a:cs typeface="Lato"/>
                <a:sym typeface="Lato"/>
              </a:defRPr>
            </a:lvl1pPr>
            <a:lvl2pPr lvl="1">
              <a:spcBef>
                <a:spcPts val="0"/>
              </a:spcBef>
              <a:spcAft>
                <a:spcPts val="0"/>
              </a:spcAft>
              <a:buClr>
                <a:srgbClr val="2C4368"/>
              </a:buClr>
              <a:buSzPts val="2800"/>
              <a:buNone/>
              <a:defRPr>
                <a:solidFill>
                  <a:srgbClr val="2C4368"/>
                </a:solidFill>
              </a:defRPr>
            </a:lvl2pPr>
            <a:lvl3pPr lvl="2">
              <a:spcBef>
                <a:spcPts val="0"/>
              </a:spcBef>
              <a:spcAft>
                <a:spcPts val="0"/>
              </a:spcAft>
              <a:buClr>
                <a:srgbClr val="2C4368"/>
              </a:buClr>
              <a:buSzPts val="2800"/>
              <a:buNone/>
              <a:defRPr>
                <a:solidFill>
                  <a:srgbClr val="2C4368"/>
                </a:solidFill>
              </a:defRPr>
            </a:lvl3pPr>
            <a:lvl4pPr lvl="3">
              <a:spcBef>
                <a:spcPts val="0"/>
              </a:spcBef>
              <a:spcAft>
                <a:spcPts val="0"/>
              </a:spcAft>
              <a:buClr>
                <a:srgbClr val="2C4368"/>
              </a:buClr>
              <a:buSzPts val="2800"/>
              <a:buNone/>
              <a:defRPr>
                <a:solidFill>
                  <a:srgbClr val="2C4368"/>
                </a:solidFill>
              </a:defRPr>
            </a:lvl4pPr>
            <a:lvl5pPr lvl="4">
              <a:spcBef>
                <a:spcPts val="0"/>
              </a:spcBef>
              <a:spcAft>
                <a:spcPts val="0"/>
              </a:spcAft>
              <a:buClr>
                <a:srgbClr val="2C4368"/>
              </a:buClr>
              <a:buSzPts val="2800"/>
              <a:buNone/>
              <a:defRPr>
                <a:solidFill>
                  <a:srgbClr val="2C4368"/>
                </a:solidFill>
              </a:defRPr>
            </a:lvl5pPr>
            <a:lvl6pPr lvl="5">
              <a:spcBef>
                <a:spcPts val="0"/>
              </a:spcBef>
              <a:spcAft>
                <a:spcPts val="0"/>
              </a:spcAft>
              <a:buClr>
                <a:srgbClr val="2C4368"/>
              </a:buClr>
              <a:buSzPts val="2800"/>
              <a:buNone/>
              <a:defRPr>
                <a:solidFill>
                  <a:srgbClr val="2C4368"/>
                </a:solidFill>
              </a:defRPr>
            </a:lvl6pPr>
            <a:lvl7pPr lvl="6">
              <a:spcBef>
                <a:spcPts val="0"/>
              </a:spcBef>
              <a:spcAft>
                <a:spcPts val="0"/>
              </a:spcAft>
              <a:buClr>
                <a:srgbClr val="2C4368"/>
              </a:buClr>
              <a:buSzPts val="2800"/>
              <a:buNone/>
              <a:defRPr>
                <a:solidFill>
                  <a:srgbClr val="2C4368"/>
                </a:solidFill>
              </a:defRPr>
            </a:lvl7pPr>
            <a:lvl8pPr lvl="7">
              <a:spcBef>
                <a:spcPts val="0"/>
              </a:spcBef>
              <a:spcAft>
                <a:spcPts val="0"/>
              </a:spcAft>
              <a:buClr>
                <a:srgbClr val="2C4368"/>
              </a:buClr>
              <a:buSzPts val="2800"/>
              <a:buNone/>
              <a:defRPr>
                <a:solidFill>
                  <a:srgbClr val="2C4368"/>
                </a:solidFill>
              </a:defRPr>
            </a:lvl8pPr>
            <a:lvl9pPr lvl="8">
              <a:spcBef>
                <a:spcPts val="0"/>
              </a:spcBef>
              <a:spcAft>
                <a:spcPts val="0"/>
              </a:spcAft>
              <a:buClr>
                <a:srgbClr val="2C4368"/>
              </a:buClr>
              <a:buSzPts val="2800"/>
              <a:buNone/>
              <a:defRPr>
                <a:solidFill>
                  <a:srgbClr val="2C4368"/>
                </a:solidFill>
              </a:defRPr>
            </a:lvl9pPr>
          </a:lstStyle>
          <a:p>
            <a:endParaRPr/>
          </a:p>
        </p:txBody>
      </p:sp>
      <p:sp>
        <p:nvSpPr>
          <p:cNvPr id="19" name="Google Shape;19;p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333333"/>
              </a:buClr>
              <a:buSzPts val="1800"/>
              <a:buFont typeface="Lato Light"/>
              <a:buChar char="●"/>
              <a:defRPr>
                <a:solidFill>
                  <a:srgbClr val="333333"/>
                </a:solidFill>
                <a:latin typeface="Lato Light"/>
                <a:ea typeface="Lato Light"/>
                <a:cs typeface="Lato Light"/>
                <a:sym typeface="Lato Light"/>
              </a:defRPr>
            </a:lvl1pPr>
            <a:lvl2pPr marL="914400" lvl="1"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2pPr>
            <a:lvl3pPr marL="1371600" lvl="2"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3pPr>
            <a:lvl4pPr marL="1828800" lvl="3"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4pPr>
            <a:lvl5pPr marL="2286000" lvl="4"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5pPr>
            <a:lvl6pPr marL="2743200" lvl="5"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6pPr>
            <a:lvl7pPr marL="3200400" lvl="6"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7pPr>
            <a:lvl8pPr marL="3657600" lvl="7" indent="-3175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8pPr>
            <a:lvl9pPr marL="4114800" lvl="8" indent="-317500">
              <a:spcBef>
                <a:spcPts val="1600"/>
              </a:spcBef>
              <a:spcAft>
                <a:spcPts val="1600"/>
              </a:spcAft>
              <a:buClr>
                <a:srgbClr val="333333"/>
              </a:buClr>
              <a:buSzPts val="1400"/>
              <a:buFont typeface="Lato Light"/>
              <a:buChar char="■"/>
              <a:defRPr>
                <a:solidFill>
                  <a:srgbClr val="333333"/>
                </a:solidFill>
                <a:latin typeface="Lato Light"/>
                <a:ea typeface="Lato Light"/>
                <a:cs typeface="Lato Light"/>
                <a:sym typeface="Lato Light"/>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5717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Clr>
                <a:srgbClr val="181818"/>
              </a:buClr>
              <a:buSzPts val="2800"/>
              <a:buNone/>
              <a:defRPr>
                <a:solidFill>
                  <a:srgbClr val="181818"/>
                </a:solidFill>
              </a:defRPr>
            </a:lvl2pPr>
            <a:lvl3pPr lvl="2">
              <a:spcBef>
                <a:spcPts val="0"/>
              </a:spcBef>
              <a:spcAft>
                <a:spcPts val="0"/>
              </a:spcAft>
              <a:buClr>
                <a:srgbClr val="181818"/>
              </a:buClr>
              <a:buSzPts val="2800"/>
              <a:buNone/>
              <a:defRPr>
                <a:solidFill>
                  <a:srgbClr val="181818"/>
                </a:solidFill>
              </a:defRPr>
            </a:lvl3pPr>
            <a:lvl4pPr lvl="3">
              <a:spcBef>
                <a:spcPts val="0"/>
              </a:spcBef>
              <a:spcAft>
                <a:spcPts val="0"/>
              </a:spcAft>
              <a:buClr>
                <a:srgbClr val="181818"/>
              </a:buClr>
              <a:buSzPts val="2800"/>
              <a:buNone/>
              <a:defRPr>
                <a:solidFill>
                  <a:srgbClr val="181818"/>
                </a:solidFill>
              </a:defRPr>
            </a:lvl4pPr>
            <a:lvl5pPr lvl="4">
              <a:spcBef>
                <a:spcPts val="0"/>
              </a:spcBef>
              <a:spcAft>
                <a:spcPts val="0"/>
              </a:spcAft>
              <a:buClr>
                <a:srgbClr val="181818"/>
              </a:buClr>
              <a:buSzPts val="2800"/>
              <a:buNone/>
              <a:defRPr>
                <a:solidFill>
                  <a:srgbClr val="181818"/>
                </a:solidFill>
              </a:defRPr>
            </a:lvl5pPr>
            <a:lvl6pPr lvl="5">
              <a:spcBef>
                <a:spcPts val="0"/>
              </a:spcBef>
              <a:spcAft>
                <a:spcPts val="0"/>
              </a:spcAft>
              <a:buClr>
                <a:srgbClr val="181818"/>
              </a:buClr>
              <a:buSzPts val="2800"/>
              <a:buNone/>
              <a:defRPr>
                <a:solidFill>
                  <a:srgbClr val="181818"/>
                </a:solidFill>
              </a:defRPr>
            </a:lvl6pPr>
            <a:lvl7pPr lvl="6">
              <a:spcBef>
                <a:spcPts val="0"/>
              </a:spcBef>
              <a:spcAft>
                <a:spcPts val="0"/>
              </a:spcAft>
              <a:buClr>
                <a:srgbClr val="181818"/>
              </a:buClr>
              <a:buSzPts val="2800"/>
              <a:buNone/>
              <a:defRPr>
                <a:solidFill>
                  <a:srgbClr val="181818"/>
                </a:solidFill>
              </a:defRPr>
            </a:lvl7pPr>
            <a:lvl8pPr lvl="7">
              <a:spcBef>
                <a:spcPts val="0"/>
              </a:spcBef>
              <a:spcAft>
                <a:spcPts val="0"/>
              </a:spcAft>
              <a:buClr>
                <a:srgbClr val="181818"/>
              </a:buClr>
              <a:buSzPts val="2800"/>
              <a:buNone/>
              <a:defRPr>
                <a:solidFill>
                  <a:srgbClr val="181818"/>
                </a:solidFill>
              </a:defRPr>
            </a:lvl8pPr>
            <a:lvl9pPr lvl="8">
              <a:spcBef>
                <a:spcPts val="0"/>
              </a:spcBef>
              <a:spcAft>
                <a:spcPts val="0"/>
              </a:spcAft>
              <a:buClr>
                <a:srgbClr val="181818"/>
              </a:buClr>
              <a:buSzPts val="2800"/>
              <a:buNone/>
              <a:defRPr>
                <a:solidFill>
                  <a:srgbClr val="181818"/>
                </a:solidFill>
              </a:defRPr>
            </a:lvl9pPr>
          </a:lstStyle>
          <a:p>
            <a:endParaRPr/>
          </a:p>
        </p:txBody>
      </p:sp>
      <p:sp>
        <p:nvSpPr>
          <p:cNvPr id="23" name="Google Shape;23;p5"/>
          <p:cNvSpPr txBox="1">
            <a:spLocks noGrp="1"/>
          </p:cNvSpPr>
          <p:nvPr>
            <p:ph type="body" idx="1"/>
          </p:nvPr>
        </p:nvSpPr>
        <p:spPr>
          <a:xfrm>
            <a:off x="311700" y="9238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9238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25717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3270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1610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80850"/>
            <a:ext cx="4572000" cy="506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598800"/>
            <a:ext cx="4045200" cy="21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571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33333"/>
              </a:buClr>
              <a:buSzPts val="2400"/>
              <a:buFont typeface="Lato"/>
              <a:buNone/>
              <a:defRPr sz="2400" b="1">
                <a:solidFill>
                  <a:srgbClr val="333333"/>
                </a:solidFill>
                <a:latin typeface="Lato"/>
                <a:ea typeface="Lato"/>
                <a:cs typeface="Lato"/>
                <a:sym typeface="Lato"/>
              </a:defRPr>
            </a:lvl1pPr>
            <a:lvl2pPr lvl="1">
              <a:spcBef>
                <a:spcPts val="0"/>
              </a:spcBef>
              <a:spcAft>
                <a:spcPts val="0"/>
              </a:spcAft>
              <a:buClr>
                <a:schemeClr val="dk1"/>
              </a:buClr>
              <a:buSzPts val="2800"/>
              <a:buFont typeface="Lato"/>
              <a:buNone/>
              <a:defRPr sz="2800" b="1">
                <a:solidFill>
                  <a:schemeClr val="dk1"/>
                </a:solidFill>
                <a:latin typeface="Lato"/>
                <a:ea typeface="Lato"/>
                <a:cs typeface="Lato"/>
                <a:sym typeface="Lato"/>
              </a:defRPr>
            </a:lvl2pPr>
            <a:lvl3pPr lvl="2">
              <a:spcBef>
                <a:spcPts val="0"/>
              </a:spcBef>
              <a:spcAft>
                <a:spcPts val="0"/>
              </a:spcAft>
              <a:buClr>
                <a:schemeClr val="dk1"/>
              </a:buClr>
              <a:buSzPts val="2800"/>
              <a:buFont typeface="Lato"/>
              <a:buNone/>
              <a:defRPr sz="2800" b="1">
                <a:solidFill>
                  <a:schemeClr val="dk1"/>
                </a:solidFill>
                <a:latin typeface="Lato"/>
                <a:ea typeface="Lato"/>
                <a:cs typeface="Lato"/>
                <a:sym typeface="Lato"/>
              </a:defRPr>
            </a:lvl3pPr>
            <a:lvl4pPr lvl="3">
              <a:spcBef>
                <a:spcPts val="0"/>
              </a:spcBef>
              <a:spcAft>
                <a:spcPts val="0"/>
              </a:spcAft>
              <a:buClr>
                <a:schemeClr val="dk1"/>
              </a:buClr>
              <a:buSzPts val="2800"/>
              <a:buFont typeface="Lato"/>
              <a:buNone/>
              <a:defRPr sz="2800" b="1">
                <a:solidFill>
                  <a:schemeClr val="dk1"/>
                </a:solidFill>
                <a:latin typeface="Lato"/>
                <a:ea typeface="Lato"/>
                <a:cs typeface="Lato"/>
                <a:sym typeface="Lato"/>
              </a:defRPr>
            </a:lvl4pPr>
            <a:lvl5pPr lvl="4">
              <a:spcBef>
                <a:spcPts val="0"/>
              </a:spcBef>
              <a:spcAft>
                <a:spcPts val="0"/>
              </a:spcAft>
              <a:buClr>
                <a:schemeClr val="dk1"/>
              </a:buClr>
              <a:buSzPts val="2800"/>
              <a:buFont typeface="Lato"/>
              <a:buNone/>
              <a:defRPr sz="2800" b="1">
                <a:solidFill>
                  <a:schemeClr val="dk1"/>
                </a:solidFill>
                <a:latin typeface="Lato"/>
                <a:ea typeface="Lato"/>
                <a:cs typeface="Lato"/>
                <a:sym typeface="Lato"/>
              </a:defRPr>
            </a:lvl5pPr>
            <a:lvl6pPr lvl="5">
              <a:spcBef>
                <a:spcPts val="0"/>
              </a:spcBef>
              <a:spcAft>
                <a:spcPts val="0"/>
              </a:spcAft>
              <a:buClr>
                <a:schemeClr val="dk1"/>
              </a:buClr>
              <a:buSzPts val="2800"/>
              <a:buFont typeface="Lato"/>
              <a:buNone/>
              <a:defRPr sz="2800" b="1">
                <a:solidFill>
                  <a:schemeClr val="dk1"/>
                </a:solidFill>
                <a:latin typeface="Lato"/>
                <a:ea typeface="Lato"/>
                <a:cs typeface="Lato"/>
                <a:sym typeface="Lato"/>
              </a:defRPr>
            </a:lvl6pPr>
            <a:lvl7pPr lvl="6">
              <a:spcBef>
                <a:spcPts val="0"/>
              </a:spcBef>
              <a:spcAft>
                <a:spcPts val="0"/>
              </a:spcAft>
              <a:buClr>
                <a:schemeClr val="dk1"/>
              </a:buClr>
              <a:buSzPts val="2800"/>
              <a:buFont typeface="Lato"/>
              <a:buNone/>
              <a:defRPr sz="2800" b="1">
                <a:solidFill>
                  <a:schemeClr val="dk1"/>
                </a:solidFill>
                <a:latin typeface="Lato"/>
                <a:ea typeface="Lato"/>
                <a:cs typeface="Lato"/>
                <a:sym typeface="Lato"/>
              </a:defRPr>
            </a:lvl7pPr>
            <a:lvl8pPr lvl="7">
              <a:spcBef>
                <a:spcPts val="0"/>
              </a:spcBef>
              <a:spcAft>
                <a:spcPts val="0"/>
              </a:spcAft>
              <a:buClr>
                <a:schemeClr val="dk1"/>
              </a:buClr>
              <a:buSzPts val="2800"/>
              <a:buFont typeface="Lato"/>
              <a:buNone/>
              <a:defRPr sz="2800" b="1">
                <a:solidFill>
                  <a:schemeClr val="dk1"/>
                </a:solidFill>
                <a:latin typeface="Lato"/>
                <a:ea typeface="Lato"/>
                <a:cs typeface="Lato"/>
                <a:sym typeface="Lato"/>
              </a:defRPr>
            </a:lvl8pPr>
            <a:lvl9pPr lvl="8">
              <a:spcBef>
                <a:spcPts val="0"/>
              </a:spcBef>
              <a:spcAft>
                <a:spcPts val="0"/>
              </a:spcAft>
              <a:buClr>
                <a:schemeClr val="dk1"/>
              </a:buClr>
              <a:buSzPts val="2800"/>
              <a:buFont typeface="Lato"/>
              <a:buNone/>
              <a:defRPr sz="2800" b="1">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C4C4C"/>
              </a:buClr>
              <a:buSzPts val="1800"/>
              <a:buFont typeface="Lato"/>
              <a:buChar char="●"/>
              <a:defRPr sz="1800">
                <a:solidFill>
                  <a:srgbClr val="4C4C4C"/>
                </a:solidFill>
                <a:latin typeface="Lato"/>
                <a:ea typeface="Lato"/>
                <a:cs typeface="Lato"/>
                <a:sym typeface="Lato"/>
              </a:defRPr>
            </a:lvl1pPr>
            <a:lvl2pPr marL="914400" lvl="1"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2pPr>
            <a:lvl3pPr marL="1371600" lvl="2"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3pPr>
            <a:lvl4pPr marL="1828800" lvl="3"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4pPr>
            <a:lvl5pPr marL="2286000" lvl="4"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marL="2743200" lvl="5"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marL="3200400" lvl="6"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marL="3657600" lvl="7" indent="-3175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marL="4114800" lvl="8" indent="-317500">
              <a:lnSpc>
                <a:spcPct val="115000"/>
              </a:lnSpc>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45600"/>
          </a:xfrm>
          <a:prstGeom prst="rect">
            <a:avLst/>
          </a:prstGeom>
          <a:solidFill>
            <a:srgbClr val="BE0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4368"/>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sacks.substack.com/p/the-burn-multiple-51a7e43cb20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446075" y="825588"/>
            <a:ext cx="7900800" cy="1616700"/>
          </a:xfrm>
          <a:prstGeom prst="rect">
            <a:avLst/>
          </a:prstGeom>
          <a:noFill/>
          <a:ln>
            <a:noFill/>
          </a:ln>
        </p:spPr>
        <p:txBody>
          <a:bodyPr spcFirstLastPara="1" wrap="square" lIns="68575" tIns="34275" rIns="68575" bIns="34275" anchor="b" anchorCtr="0">
            <a:noAutofit/>
          </a:bodyPr>
          <a:lstStyle/>
          <a:p>
            <a:pPr marL="0" lvl="0" indent="0" algn="l" rtl="0">
              <a:lnSpc>
                <a:spcPct val="120000"/>
              </a:lnSpc>
              <a:spcBef>
                <a:spcPts val="0"/>
              </a:spcBef>
              <a:spcAft>
                <a:spcPts val="0"/>
              </a:spcAft>
              <a:buClr>
                <a:schemeClr val="dk1"/>
              </a:buClr>
              <a:buSzPts val="1100"/>
              <a:buFont typeface="Arial"/>
              <a:buNone/>
            </a:pPr>
            <a:r>
              <a:rPr lang="en" sz="4000" b="1"/>
              <a:t>Board Meeting</a:t>
            </a:r>
            <a:endParaRPr sz="4000" b="1"/>
          </a:p>
          <a:p>
            <a:pPr marL="0" lvl="0" indent="0" algn="l" rtl="0">
              <a:lnSpc>
                <a:spcPct val="120000"/>
              </a:lnSpc>
              <a:spcBef>
                <a:spcPts val="0"/>
              </a:spcBef>
              <a:spcAft>
                <a:spcPts val="0"/>
              </a:spcAft>
              <a:buClr>
                <a:schemeClr val="dk1"/>
              </a:buClr>
              <a:buSzPts val="1100"/>
              <a:buFont typeface="Arial"/>
              <a:buNone/>
            </a:pPr>
            <a:r>
              <a:rPr lang="en" sz="4000" b="1"/>
              <a:t>Q1 2020</a:t>
            </a:r>
            <a:endParaRPr sz="4000" b="1"/>
          </a:p>
        </p:txBody>
      </p:sp>
      <p:sp>
        <p:nvSpPr>
          <p:cNvPr id="64" name="Google Shape;64;p17"/>
          <p:cNvSpPr txBox="1"/>
          <p:nvPr/>
        </p:nvSpPr>
        <p:spPr>
          <a:xfrm>
            <a:off x="534725" y="2789300"/>
            <a:ext cx="13140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April 16, 2020</a:t>
            </a:r>
            <a:endParaRPr>
              <a:solidFill>
                <a:srgbClr val="FFFFFF"/>
              </a:solidFill>
              <a:latin typeface="Lato"/>
              <a:ea typeface="Lato"/>
              <a:cs typeface="Lato"/>
              <a:sym typeface="Lato"/>
            </a:endParaRPr>
          </a:p>
        </p:txBody>
      </p:sp>
      <p:sp>
        <p:nvSpPr>
          <p:cNvPr id="65" name="Google Shape;65;p17"/>
          <p:cNvSpPr txBox="1"/>
          <p:nvPr/>
        </p:nvSpPr>
        <p:spPr>
          <a:xfrm>
            <a:off x="1012621" y="4450050"/>
            <a:ext cx="18993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Your company name</a:t>
            </a:r>
            <a:endParaRPr>
              <a:solidFill>
                <a:srgbClr val="FFFFFF"/>
              </a:solidFill>
              <a:latin typeface="Lato"/>
              <a:ea typeface="Lato"/>
              <a:cs typeface="Lato"/>
              <a:sym typeface="Lato"/>
            </a:endParaRPr>
          </a:p>
        </p:txBody>
      </p:sp>
      <p:pic>
        <p:nvPicPr>
          <p:cNvPr id="66" name="Google Shape;66;p17"/>
          <p:cNvPicPr preferRelativeResize="0"/>
          <p:nvPr/>
        </p:nvPicPr>
        <p:blipFill>
          <a:blip r:embed="rId3">
            <a:alphaModFix/>
          </a:blip>
          <a:stretch>
            <a:fillRect/>
          </a:stretch>
        </p:blipFill>
        <p:spPr>
          <a:xfrm>
            <a:off x="646875" y="4454225"/>
            <a:ext cx="365760" cy="365760"/>
          </a:xfrm>
          <a:prstGeom prst="rect">
            <a:avLst/>
          </a:prstGeom>
          <a:noFill/>
          <a:ln>
            <a:noFill/>
          </a:ln>
        </p:spPr>
      </p:pic>
      <p:sp>
        <p:nvSpPr>
          <p:cNvPr id="67" name="Google Shape;67;p17"/>
          <p:cNvSpPr txBox="1">
            <a:spLocks noGrp="1"/>
          </p:cNvSpPr>
          <p:nvPr>
            <p:ph type="title"/>
          </p:nvPr>
        </p:nvSpPr>
        <p:spPr>
          <a:xfrm>
            <a:off x="5559125" y="3659425"/>
            <a:ext cx="3190200" cy="3225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1200" b="1"/>
              <a:t>David Sacks</a:t>
            </a:r>
            <a:endParaRPr sz="1200" b="1"/>
          </a:p>
        </p:txBody>
      </p:sp>
      <p:sp>
        <p:nvSpPr>
          <p:cNvPr id="68" name="Google Shape;68;p17"/>
          <p:cNvSpPr txBox="1">
            <a:spLocks noGrp="1"/>
          </p:cNvSpPr>
          <p:nvPr>
            <p:ph type="title"/>
          </p:nvPr>
        </p:nvSpPr>
        <p:spPr>
          <a:xfrm>
            <a:off x="5559125" y="4071150"/>
            <a:ext cx="3379800" cy="8079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r>
              <a:rPr lang="en" sz="1000">
                <a:latin typeface="Lato Light"/>
                <a:ea typeface="Lato Light"/>
                <a:cs typeface="Lato Light"/>
                <a:sym typeface="Lato Light"/>
              </a:rPr>
              <a:t>“For sales-driven companies, schedule your board meeting a couple weeks after the quarterly close, so the data is conclusive and fresh. You don’t want to be speculating about how the quarter is going to go. You want to know.”</a:t>
            </a:r>
            <a:endParaRPr sz="1000">
              <a:latin typeface="Lato Light"/>
              <a:ea typeface="Lato Light"/>
              <a:cs typeface="Lato Light"/>
              <a:sym typeface="Lato Light"/>
            </a:endParaRPr>
          </a:p>
        </p:txBody>
      </p:sp>
      <p:cxnSp>
        <p:nvCxnSpPr>
          <p:cNvPr id="69" name="Google Shape;69;p17"/>
          <p:cNvCxnSpPr/>
          <p:nvPr/>
        </p:nvCxnSpPr>
        <p:spPr>
          <a:xfrm>
            <a:off x="5661375" y="4012075"/>
            <a:ext cx="165600" cy="0"/>
          </a:xfrm>
          <a:prstGeom prst="straightConnector1">
            <a:avLst/>
          </a:prstGeom>
          <a:noFill/>
          <a:ln w="19050" cap="flat" cmpd="sng">
            <a:solidFill>
              <a:srgbClr val="BE0026"/>
            </a:solidFill>
            <a:prstDash val="solid"/>
            <a:round/>
            <a:headEnd type="none" w="med" len="med"/>
            <a:tailEnd type="none" w="med" len="med"/>
          </a:ln>
        </p:spPr>
      </p:cxnSp>
      <p:pic>
        <p:nvPicPr>
          <p:cNvPr id="70" name="Google Shape;70;p17"/>
          <p:cNvPicPr preferRelativeResize="0"/>
          <p:nvPr/>
        </p:nvPicPr>
        <p:blipFill>
          <a:blip r:embed="rId4">
            <a:alphaModFix/>
          </a:blip>
          <a:stretch>
            <a:fillRect/>
          </a:stretch>
        </p:blipFill>
        <p:spPr>
          <a:xfrm>
            <a:off x="4897000" y="3756275"/>
            <a:ext cx="585216" cy="5852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Engagement</a:t>
            </a:r>
            <a:endParaRPr>
              <a:latin typeface="Lato"/>
              <a:ea typeface="Lato"/>
              <a:cs typeface="Lato"/>
              <a:sym typeface="Lato"/>
            </a:endParaRPr>
          </a:p>
        </p:txBody>
      </p:sp>
      <p:sp>
        <p:nvSpPr>
          <p:cNvPr id="211" name="Google Shape;211;p26"/>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10 minutes</a:t>
            </a:r>
            <a:endParaRPr sz="1000" b="0">
              <a:solidFill>
                <a:srgbClr val="666666"/>
              </a:solidFill>
              <a:latin typeface="Lato"/>
              <a:ea typeface="Lato"/>
              <a:cs typeface="Lato"/>
              <a:sym typeface="Lato"/>
            </a:endParaRPr>
          </a:p>
        </p:txBody>
      </p:sp>
      <p:pic>
        <p:nvPicPr>
          <p:cNvPr id="212" name="Google Shape;212;p26"/>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13" name="Google Shape;213;p26"/>
          <p:cNvSpPr txBox="1">
            <a:spLocks noGrp="1"/>
          </p:cNvSpPr>
          <p:nvPr>
            <p:ph type="title"/>
          </p:nvPr>
        </p:nvSpPr>
        <p:spPr>
          <a:xfrm>
            <a:off x="5709300" y="372065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214" name="Google Shape;214;p26"/>
          <p:cNvSpPr txBox="1"/>
          <p:nvPr/>
        </p:nvSpPr>
        <p:spPr>
          <a:xfrm>
            <a:off x="5694450" y="4043150"/>
            <a:ext cx="3238800" cy="8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2"/>
                </a:solidFill>
                <a:latin typeface="Lato Light"/>
                <a:ea typeface="Lato Light"/>
                <a:cs typeface="Lato Light"/>
                <a:sym typeface="Lato Light"/>
              </a:rPr>
              <a:t>“The simplest metrics for engagement are DAU/WAU and DAU/MAU. Look at the crests to understand workday usage. It’s also  helpful to see engagement for your top 10 customers.”</a:t>
            </a:r>
            <a:endParaRPr sz="1000">
              <a:solidFill>
                <a:schemeClr val="dk2"/>
              </a:solidFill>
              <a:latin typeface="Lato Light"/>
              <a:ea typeface="Lato Light"/>
              <a:cs typeface="Lato Light"/>
              <a:sym typeface="Lato Light"/>
            </a:endParaRPr>
          </a:p>
        </p:txBody>
      </p:sp>
      <p:cxnSp>
        <p:nvCxnSpPr>
          <p:cNvPr id="215" name="Google Shape;215;p26"/>
          <p:cNvCxnSpPr/>
          <p:nvPr/>
        </p:nvCxnSpPr>
        <p:spPr>
          <a:xfrm>
            <a:off x="5838650" y="4043138"/>
            <a:ext cx="165600" cy="0"/>
          </a:xfrm>
          <a:prstGeom prst="straightConnector1">
            <a:avLst/>
          </a:prstGeom>
          <a:noFill/>
          <a:ln w="19050" cap="flat" cmpd="sng">
            <a:solidFill>
              <a:srgbClr val="BE0026"/>
            </a:solidFill>
            <a:prstDash val="solid"/>
            <a:round/>
            <a:headEnd type="none" w="med" len="med"/>
            <a:tailEnd type="none" w="med" len="med"/>
          </a:ln>
        </p:spPr>
      </p:cxnSp>
      <p:pic>
        <p:nvPicPr>
          <p:cNvPr id="216" name="Google Shape;216;p26"/>
          <p:cNvPicPr preferRelativeResize="0"/>
          <p:nvPr/>
        </p:nvPicPr>
        <p:blipFill>
          <a:blip r:embed="rId4">
            <a:alphaModFix/>
          </a:blip>
          <a:stretch>
            <a:fillRect/>
          </a:stretch>
        </p:blipFill>
        <p:spPr>
          <a:xfrm>
            <a:off x="5075900" y="3839388"/>
            <a:ext cx="585216" cy="585216"/>
          </a:xfrm>
          <a:prstGeom prst="rect">
            <a:avLst/>
          </a:prstGeom>
          <a:noFill/>
          <a:ln>
            <a:noFill/>
          </a:ln>
        </p:spPr>
      </p:pic>
      <p:graphicFrame>
        <p:nvGraphicFramePr>
          <p:cNvPr id="217" name="Google Shape;217;p26"/>
          <p:cNvGraphicFramePr/>
          <p:nvPr/>
        </p:nvGraphicFramePr>
        <p:xfrm>
          <a:off x="712500" y="2875750"/>
          <a:ext cx="3000000" cy="3000000"/>
        </p:xfrm>
        <a:graphic>
          <a:graphicData uri="http://schemas.openxmlformats.org/drawingml/2006/table">
            <a:tbl>
              <a:tblPr>
                <a:noFill/>
                <a:tableStyleId>{B698C38A-E793-474D-8D20-C28E84F265D6}</a:tableStyleId>
              </a:tblPr>
              <a:tblGrid>
                <a:gridCol w="736550">
                  <a:extLst>
                    <a:ext uri="{9D8B030D-6E8A-4147-A177-3AD203B41FA5}">
                      <a16:colId xmlns:a16="http://schemas.microsoft.com/office/drawing/2014/main" val="20000"/>
                    </a:ext>
                  </a:extLst>
                </a:gridCol>
                <a:gridCol w="736550">
                  <a:extLst>
                    <a:ext uri="{9D8B030D-6E8A-4147-A177-3AD203B41FA5}">
                      <a16:colId xmlns:a16="http://schemas.microsoft.com/office/drawing/2014/main" val="20001"/>
                    </a:ext>
                  </a:extLst>
                </a:gridCol>
                <a:gridCol w="736550">
                  <a:extLst>
                    <a:ext uri="{9D8B030D-6E8A-4147-A177-3AD203B41FA5}">
                      <a16:colId xmlns:a16="http://schemas.microsoft.com/office/drawing/2014/main" val="20002"/>
                    </a:ext>
                  </a:extLst>
                </a:gridCol>
                <a:gridCol w="736550">
                  <a:extLst>
                    <a:ext uri="{9D8B030D-6E8A-4147-A177-3AD203B41FA5}">
                      <a16:colId xmlns:a16="http://schemas.microsoft.com/office/drawing/2014/main" val="20003"/>
                    </a:ext>
                  </a:extLst>
                </a:gridCol>
              </a:tblGrid>
              <a:tr h="174675">
                <a:tc gridSpan="4">
                  <a:txBody>
                    <a:bodyPr/>
                    <a:lstStyle/>
                    <a:p>
                      <a:pPr marL="0" lvl="0" indent="0" algn="ctr" rtl="0">
                        <a:lnSpc>
                          <a:spcPct val="115000"/>
                        </a:lnSpc>
                        <a:spcBef>
                          <a:spcPts val="0"/>
                        </a:spcBef>
                        <a:spcAft>
                          <a:spcPts val="0"/>
                        </a:spcAft>
                        <a:buNone/>
                      </a:pPr>
                      <a:r>
                        <a:rPr lang="en" sz="700" b="1">
                          <a:latin typeface="Lato"/>
                          <a:ea typeface="Lato"/>
                          <a:cs typeface="Lato"/>
                          <a:sym typeface="Lato"/>
                        </a:rPr>
                        <a:t>Top 10 Customers</a:t>
                      </a:r>
                      <a:endParaRPr sz="700" b="1">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675">
                <a:tc>
                  <a:txBody>
                    <a:bodyPr/>
                    <a:lstStyle/>
                    <a:p>
                      <a:pPr marL="0" lvl="0" indent="0" algn="l" rtl="0">
                        <a:spcBef>
                          <a:spcPts val="0"/>
                        </a:spcBef>
                        <a:spcAft>
                          <a:spcPts val="0"/>
                        </a:spcAft>
                        <a:buNone/>
                      </a:pPr>
                      <a:endParaRPr sz="700" b="1">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700" b="1">
                          <a:latin typeface="Lato"/>
                          <a:ea typeface="Lato"/>
                          <a:cs typeface="Lato"/>
                          <a:sym typeface="Lato"/>
                        </a:rPr>
                        <a:t>Users</a:t>
                      </a:r>
                      <a:endParaRPr sz="700" b="1">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700" b="1">
                          <a:latin typeface="Lato"/>
                          <a:ea typeface="Lato"/>
                          <a:cs typeface="Lato"/>
                          <a:sym typeface="Lato"/>
                        </a:rPr>
                        <a:t>DAU/MAU</a:t>
                      </a:r>
                      <a:endParaRPr sz="700" b="1">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700" b="1">
                          <a:latin typeface="Lato"/>
                          <a:ea typeface="Lato"/>
                          <a:cs typeface="Lato"/>
                          <a:sym typeface="Lato"/>
                        </a:rPr>
                        <a:t>DAU/WAU</a:t>
                      </a:r>
                      <a:endParaRPr sz="700" b="1">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1</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240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38%</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72%</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2</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190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39%</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67%</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3</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180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36%</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69%</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4</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180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31%</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55%</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5</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135</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30%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63%</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6</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130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27%</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86%</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7</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125</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28%</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71%</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8</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120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42%</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60%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9</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20%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74675">
                <a:tc>
                  <a:txBody>
                    <a:bodyPr/>
                    <a:lstStyle/>
                    <a:p>
                      <a:pPr marL="0" lvl="0" indent="0" algn="l" rtl="0">
                        <a:lnSpc>
                          <a:spcPct val="115000"/>
                        </a:lnSpc>
                        <a:spcBef>
                          <a:spcPts val="0"/>
                        </a:spcBef>
                        <a:spcAft>
                          <a:spcPts val="0"/>
                        </a:spcAft>
                        <a:buNone/>
                      </a:pPr>
                      <a:r>
                        <a:rPr lang="en" sz="700">
                          <a:latin typeface="Lato"/>
                          <a:ea typeface="Lato"/>
                          <a:cs typeface="Lato"/>
                          <a:sym typeface="Lato"/>
                        </a:rPr>
                        <a:t>Customer 10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90</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17%</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latin typeface="Lato"/>
                          <a:ea typeface="Lato"/>
                          <a:cs typeface="Lato"/>
                          <a:sym typeface="Lato"/>
                        </a:rPr>
                        <a:t>67%</a:t>
                      </a:r>
                      <a:endParaRPr sz="700">
                        <a:latin typeface="Lato"/>
                        <a:ea typeface="Lato"/>
                        <a:cs typeface="Lato"/>
                        <a:sym typeface="Lato"/>
                      </a:endParaRPr>
                    </a:p>
                  </a:txBody>
                  <a:tcPr marL="54850" marR="5485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pic>
        <p:nvPicPr>
          <p:cNvPr id="218" name="Google Shape;218;p26" title="Chart"/>
          <p:cNvPicPr preferRelativeResize="0"/>
          <p:nvPr/>
        </p:nvPicPr>
        <p:blipFill>
          <a:blip r:embed="rId5">
            <a:alphaModFix/>
          </a:blip>
          <a:stretch>
            <a:fillRect/>
          </a:stretch>
        </p:blipFill>
        <p:spPr>
          <a:xfrm>
            <a:off x="4572000" y="660438"/>
            <a:ext cx="3460749" cy="2135225"/>
          </a:xfrm>
          <a:prstGeom prst="rect">
            <a:avLst/>
          </a:prstGeom>
          <a:noFill/>
          <a:ln>
            <a:noFill/>
          </a:ln>
        </p:spPr>
      </p:pic>
      <p:pic>
        <p:nvPicPr>
          <p:cNvPr id="219" name="Google Shape;219;p26" title="Chart"/>
          <p:cNvPicPr preferRelativeResize="0"/>
          <p:nvPr/>
        </p:nvPicPr>
        <p:blipFill>
          <a:blip r:embed="rId6">
            <a:alphaModFix/>
          </a:blip>
          <a:stretch>
            <a:fillRect/>
          </a:stretch>
        </p:blipFill>
        <p:spPr>
          <a:xfrm>
            <a:off x="528075" y="691625"/>
            <a:ext cx="3397329" cy="209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a:t>
            </a:r>
            <a:r>
              <a:rPr lang="en">
                <a:latin typeface="Lato"/>
                <a:ea typeface="Lato"/>
                <a:cs typeface="Lato"/>
                <a:sym typeface="Lato"/>
              </a:rPr>
              <a:t>KPIs</a:t>
            </a:r>
            <a:endParaRPr>
              <a:latin typeface="Lato"/>
              <a:ea typeface="Lato"/>
              <a:cs typeface="Lato"/>
              <a:sym typeface="Lato"/>
            </a:endParaRPr>
          </a:p>
        </p:txBody>
      </p:sp>
      <p:sp>
        <p:nvSpPr>
          <p:cNvPr id="225" name="Google Shape;225;p27"/>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226" name="Google Shape;226;p27"/>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27" name="Google Shape;227;p27"/>
          <p:cNvSpPr txBox="1">
            <a:spLocks noGrp="1"/>
          </p:cNvSpPr>
          <p:nvPr>
            <p:ph type="title"/>
          </p:nvPr>
        </p:nvSpPr>
        <p:spPr>
          <a:xfrm>
            <a:off x="5477050" y="378670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228" name="Google Shape;228;p27"/>
          <p:cNvSpPr txBox="1"/>
          <p:nvPr/>
        </p:nvSpPr>
        <p:spPr>
          <a:xfrm>
            <a:off x="5477050" y="4109200"/>
            <a:ext cx="3553500" cy="9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2"/>
                </a:solidFill>
                <a:latin typeface="Lato Light"/>
                <a:ea typeface="Lato Light"/>
                <a:cs typeface="Lato Light"/>
                <a:sym typeface="Lato Light"/>
              </a:rPr>
              <a:t>“KPIs naturally link with the overview of the health of the business. I like </a:t>
            </a:r>
            <a:r>
              <a:rPr lang="en" sz="1000" u="sng">
                <a:solidFill>
                  <a:schemeClr val="hlink"/>
                </a:solidFill>
                <a:latin typeface="Lato Light"/>
                <a:ea typeface="Lato Light"/>
                <a:cs typeface="Lato Light"/>
                <a:sym typeface="Lato Light"/>
                <a:hlinkClick r:id="rId4"/>
              </a:rPr>
              <a:t>burn multiple</a:t>
            </a:r>
            <a:r>
              <a:rPr lang="en" sz="1000">
                <a:solidFill>
                  <a:schemeClr val="dk2"/>
                </a:solidFill>
                <a:latin typeface="Lato Light"/>
                <a:ea typeface="Lato Light"/>
                <a:cs typeface="Lato Light"/>
                <a:sym typeface="Lato Light"/>
              </a:rPr>
              <a:t>, similar to CAC, to discuss efficiency of growth. Alongside that, I like the SaaS KPIs listed above to understand performance and scale of the business.”</a:t>
            </a:r>
            <a:endParaRPr sz="1000">
              <a:solidFill>
                <a:schemeClr val="dk2"/>
              </a:solidFill>
              <a:latin typeface="Lato Light"/>
              <a:ea typeface="Lato Light"/>
              <a:cs typeface="Lato Light"/>
              <a:sym typeface="Lato Light"/>
            </a:endParaRPr>
          </a:p>
        </p:txBody>
      </p:sp>
      <p:cxnSp>
        <p:nvCxnSpPr>
          <p:cNvPr id="229" name="Google Shape;229;p27"/>
          <p:cNvCxnSpPr/>
          <p:nvPr/>
        </p:nvCxnSpPr>
        <p:spPr>
          <a:xfrm>
            <a:off x="5581875" y="4108738"/>
            <a:ext cx="165600" cy="0"/>
          </a:xfrm>
          <a:prstGeom prst="straightConnector1">
            <a:avLst/>
          </a:prstGeom>
          <a:noFill/>
          <a:ln w="19050" cap="flat" cmpd="sng">
            <a:solidFill>
              <a:srgbClr val="BE0026"/>
            </a:solidFill>
            <a:prstDash val="solid"/>
            <a:round/>
            <a:headEnd type="none" w="med" len="med"/>
            <a:tailEnd type="none" w="med" len="med"/>
          </a:ln>
        </p:spPr>
      </p:cxnSp>
      <p:pic>
        <p:nvPicPr>
          <p:cNvPr id="230" name="Google Shape;230;p27"/>
          <p:cNvPicPr preferRelativeResize="0"/>
          <p:nvPr/>
        </p:nvPicPr>
        <p:blipFill>
          <a:blip r:embed="rId5">
            <a:alphaModFix/>
          </a:blip>
          <a:stretch>
            <a:fillRect/>
          </a:stretch>
        </p:blipFill>
        <p:spPr>
          <a:xfrm>
            <a:off x="4858500" y="3852938"/>
            <a:ext cx="585216" cy="585216"/>
          </a:xfrm>
          <a:prstGeom prst="rect">
            <a:avLst/>
          </a:prstGeom>
          <a:noFill/>
          <a:ln>
            <a:noFill/>
          </a:ln>
        </p:spPr>
      </p:pic>
      <p:graphicFrame>
        <p:nvGraphicFramePr>
          <p:cNvPr id="231" name="Google Shape;231;p27"/>
          <p:cNvGraphicFramePr/>
          <p:nvPr/>
        </p:nvGraphicFramePr>
        <p:xfrm>
          <a:off x="935650" y="802025"/>
          <a:ext cx="3000000" cy="3000000"/>
        </p:xfrm>
        <a:graphic>
          <a:graphicData uri="http://schemas.openxmlformats.org/drawingml/2006/table">
            <a:tbl>
              <a:tblPr>
                <a:noFill/>
                <a:tableStyleId>{B698C38A-E793-474D-8D20-C28E84F265D6}</a:tableStyleId>
              </a:tblPr>
              <a:tblGrid>
                <a:gridCol w="1544100">
                  <a:extLst>
                    <a:ext uri="{9D8B030D-6E8A-4147-A177-3AD203B41FA5}">
                      <a16:colId xmlns:a16="http://schemas.microsoft.com/office/drawing/2014/main" val="20000"/>
                    </a:ext>
                  </a:extLst>
                </a:gridCol>
                <a:gridCol w="1049775">
                  <a:extLst>
                    <a:ext uri="{9D8B030D-6E8A-4147-A177-3AD203B41FA5}">
                      <a16:colId xmlns:a16="http://schemas.microsoft.com/office/drawing/2014/main" val="20001"/>
                    </a:ext>
                  </a:extLst>
                </a:gridCol>
                <a:gridCol w="1271475">
                  <a:extLst>
                    <a:ext uri="{9D8B030D-6E8A-4147-A177-3AD203B41FA5}">
                      <a16:colId xmlns:a16="http://schemas.microsoft.com/office/drawing/2014/main" val="20002"/>
                    </a:ext>
                  </a:extLst>
                </a:gridCol>
                <a:gridCol w="1221675">
                  <a:extLst>
                    <a:ext uri="{9D8B030D-6E8A-4147-A177-3AD203B41FA5}">
                      <a16:colId xmlns:a16="http://schemas.microsoft.com/office/drawing/2014/main" val="20003"/>
                    </a:ext>
                  </a:extLst>
                </a:gridCol>
                <a:gridCol w="1133450">
                  <a:extLst>
                    <a:ext uri="{9D8B030D-6E8A-4147-A177-3AD203B41FA5}">
                      <a16:colId xmlns:a16="http://schemas.microsoft.com/office/drawing/2014/main" val="20004"/>
                    </a:ext>
                  </a:extLst>
                </a:gridCol>
                <a:gridCol w="1052225">
                  <a:extLst>
                    <a:ext uri="{9D8B030D-6E8A-4147-A177-3AD203B41FA5}">
                      <a16:colId xmlns:a16="http://schemas.microsoft.com/office/drawing/2014/main" val="20005"/>
                    </a:ext>
                  </a:extLst>
                </a:gridCol>
              </a:tblGrid>
              <a:tr h="215400">
                <a:tc>
                  <a:txBody>
                    <a:bodyPr/>
                    <a:lstStyle/>
                    <a:p>
                      <a:pPr marL="0" lvl="0" indent="0" algn="l"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Q1 2019</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Q2 2019</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Q3 2019 </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Q4 2019</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Q1 2020</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New Business ARR</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90,000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140,000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250,000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Expansion ARR</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30,000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50,000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50,000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60,000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85,000</a:t>
                      </a: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Churn ($)</a:t>
                      </a:r>
                      <a:endParaRPr sz="800" b="1">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Net New ARR</a:t>
                      </a:r>
                      <a:endParaRPr sz="800" b="1">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110,000</a:t>
                      </a: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190,000</a:t>
                      </a: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200,000</a:t>
                      </a: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220,000</a:t>
                      </a: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320,000</a:t>
                      </a: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Total ARR</a:t>
                      </a:r>
                      <a:endParaRPr sz="800" b="1">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1,110,000</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1,300,000</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1,500,000</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1,720,000</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2,355,000</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9525">
                <a:tc>
                  <a:txBody>
                    <a:bodyPr/>
                    <a:lstStyle/>
                    <a:p>
                      <a:pPr marL="0" lvl="0" indent="0" algn="ctr" rtl="0">
                        <a:lnSpc>
                          <a:spcPct val="115000"/>
                        </a:lnSpc>
                        <a:spcBef>
                          <a:spcPts val="0"/>
                        </a:spcBef>
                        <a:spcAft>
                          <a:spcPts val="0"/>
                        </a:spcAft>
                        <a:buNone/>
                      </a:pPr>
                      <a:endParaRPr sz="800" b="1">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Burn</a:t>
                      </a:r>
                      <a:endParaRPr sz="800" b="1">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330,000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410,000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440,000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505,000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580,000</a:t>
                      </a:r>
                      <a:endParaRPr sz="800">
                        <a:latin typeface="Lato"/>
                        <a:ea typeface="Lato"/>
                        <a:cs typeface="Lato"/>
                        <a:sym typeface="Lato"/>
                      </a:endParaRPr>
                    </a:p>
                  </a:txBody>
                  <a:tcPr marL="54850" marR="54850" marT="27425" marB="27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81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Burn Multiple</a:t>
                      </a:r>
                      <a:endParaRPr sz="800" b="1">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3.0X</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2.2X</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2.2X</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2.3X</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1.8X</a:t>
                      </a:r>
                      <a:endParaRPr sz="800">
                        <a:latin typeface="Lato"/>
                        <a:ea typeface="Lato"/>
                        <a:cs typeface="Lato"/>
                        <a:sym typeface="Lato"/>
                      </a:endParaRPr>
                    </a:p>
                  </a:txBody>
                  <a:tcPr marL="54850" marR="54850" marT="27425" marB="27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62575">
                <a:tc>
                  <a:txBody>
                    <a:bodyPr/>
                    <a:lstStyle/>
                    <a:p>
                      <a:pPr marL="0" lvl="0" indent="0" algn="ctr" rtl="0">
                        <a:spcBef>
                          <a:spcPts val="0"/>
                        </a:spcBef>
                        <a:spcAft>
                          <a:spcPts val="0"/>
                        </a:spcAft>
                        <a:buNone/>
                      </a:pP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800">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66450">
                <a:tc>
                  <a:txBody>
                    <a:bodyPr/>
                    <a:lstStyle/>
                    <a:p>
                      <a:pPr marL="0" lvl="0" indent="0" algn="ctr" rtl="0">
                        <a:spcBef>
                          <a:spcPts val="0"/>
                        </a:spcBef>
                        <a:spcAft>
                          <a:spcPts val="0"/>
                        </a:spcAft>
                        <a:buNone/>
                      </a:pPr>
                      <a:r>
                        <a:rPr lang="en" sz="800" b="1">
                          <a:latin typeface="Lato"/>
                          <a:ea typeface="Lato"/>
                          <a:cs typeface="Lato"/>
                          <a:sym typeface="Lato"/>
                        </a:rPr>
                        <a:t>ACV</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$600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$700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$730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$750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$833</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66450">
                <a:tc>
                  <a:txBody>
                    <a:bodyPr/>
                    <a:lstStyle/>
                    <a:p>
                      <a:pPr marL="0" lvl="0" indent="0" algn="ctr" rtl="0">
                        <a:spcBef>
                          <a:spcPts val="0"/>
                        </a:spcBef>
                        <a:spcAft>
                          <a:spcPts val="0"/>
                        </a:spcAft>
                        <a:buNone/>
                      </a:pPr>
                      <a:r>
                        <a:rPr lang="en" sz="800" b="1">
                          <a:latin typeface="Lato"/>
                          <a:ea typeface="Lato"/>
                          <a:cs typeface="Lato"/>
                          <a:sym typeface="Lato"/>
                        </a:rPr>
                        <a:t>CAC</a:t>
                      </a:r>
                      <a:endParaRPr sz="800" b="1">
                        <a:latin typeface="Lato"/>
                        <a:ea typeface="Lato"/>
                        <a:cs typeface="Lato"/>
                        <a:sym typeface="Lato"/>
                      </a:endParaRPr>
                    </a:p>
                  </a:txBody>
                  <a:tcPr marL="54850" marR="54850" marT="27425" marB="27425"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$1,667</a:t>
                      </a:r>
                      <a:endParaRPr sz="8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$1,400</a:t>
                      </a:r>
                      <a:endParaRPr sz="8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$1,300</a:t>
                      </a:r>
                      <a:endParaRPr sz="8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$1,150</a:t>
                      </a:r>
                      <a:endParaRPr sz="8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179525">
                <a:tc>
                  <a:txBody>
                    <a:bodyPr/>
                    <a:lstStyle/>
                    <a:p>
                      <a:pPr marL="0" lvl="0" indent="0" algn="ctr" rtl="0">
                        <a:lnSpc>
                          <a:spcPct val="115000"/>
                        </a:lnSpc>
                        <a:spcBef>
                          <a:spcPts val="0"/>
                        </a:spcBef>
                        <a:spcAft>
                          <a:spcPts val="0"/>
                        </a:spcAft>
                        <a:buNone/>
                      </a:pPr>
                      <a:r>
                        <a:rPr lang="en" sz="800" b="1">
                          <a:latin typeface="Lato"/>
                          <a:ea typeface="Lato"/>
                          <a:cs typeface="Lato"/>
                          <a:sym typeface="Lato"/>
                        </a:rPr>
                        <a:t>Payback (Months)</a:t>
                      </a:r>
                      <a:endParaRPr sz="8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6.0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5.0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4.0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3.5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147175">
                <a:tc>
                  <a:txBody>
                    <a:bodyPr/>
                    <a:lstStyle/>
                    <a:p>
                      <a:pPr marL="0" lvl="0" indent="0" algn="ctr" rtl="0">
                        <a:lnSpc>
                          <a:spcPct val="115000"/>
                        </a:lnSpc>
                        <a:spcBef>
                          <a:spcPts val="0"/>
                        </a:spcBef>
                        <a:spcAft>
                          <a:spcPts val="0"/>
                        </a:spcAft>
                        <a:buNone/>
                      </a:pPr>
                      <a:endParaRPr sz="8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179525">
                <a:tc>
                  <a:txBody>
                    <a:bodyPr/>
                    <a:lstStyle/>
                    <a:p>
                      <a:pPr marL="0" lvl="0" indent="0" algn="ctr" rtl="0">
                        <a:lnSpc>
                          <a:spcPct val="115000"/>
                        </a:lnSpc>
                        <a:spcBef>
                          <a:spcPts val="0"/>
                        </a:spcBef>
                        <a:spcAft>
                          <a:spcPts val="0"/>
                        </a:spcAft>
                        <a:buNone/>
                      </a:pPr>
                      <a:r>
                        <a:rPr lang="en" sz="800" b="1">
                          <a:latin typeface="Lato"/>
                          <a:ea typeface="Lato"/>
                          <a:cs typeface="Lato"/>
                          <a:sym typeface="Lato"/>
                        </a:rPr>
                        <a:t>Net Dollar Retention</a:t>
                      </a:r>
                      <a:endParaRPr sz="8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154%</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145%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145%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130%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137%</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179525">
                <a:tc>
                  <a:txBody>
                    <a:bodyPr/>
                    <a:lstStyle/>
                    <a:p>
                      <a:pPr marL="0" lvl="0" indent="0" algn="ctr" rtl="0">
                        <a:lnSpc>
                          <a:spcPct val="115000"/>
                        </a:lnSpc>
                        <a:spcBef>
                          <a:spcPts val="0"/>
                        </a:spcBef>
                        <a:spcAft>
                          <a:spcPts val="0"/>
                        </a:spcAft>
                        <a:buNone/>
                      </a:pPr>
                      <a:r>
                        <a:rPr lang="en" sz="800" b="1">
                          <a:latin typeface="Lato"/>
                          <a:ea typeface="Lato"/>
                          <a:cs typeface="Lato"/>
                          <a:sym typeface="Lato"/>
                        </a:rPr>
                        <a:t>Logo Retention</a:t>
                      </a:r>
                      <a:endParaRPr sz="8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88%</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95%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95%</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91%</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90%</a:t>
                      </a:r>
                      <a:endParaRPr sz="8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311700" y="1758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Sales Update</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KPIs: </a:t>
            </a:r>
            <a:r>
              <a:rPr lang="en"/>
              <a:t>Past Quarter</a:t>
            </a:r>
            <a:endParaRPr>
              <a:latin typeface="Lato"/>
              <a:ea typeface="Lato"/>
              <a:cs typeface="Lato"/>
              <a:sym typeface="Lato"/>
            </a:endParaRPr>
          </a:p>
        </p:txBody>
      </p:sp>
      <p:sp>
        <p:nvSpPr>
          <p:cNvPr id="242" name="Google Shape;242;p29"/>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a:t>
            </a:r>
            <a:r>
              <a:rPr lang="en" sz="1000" b="0">
                <a:solidFill>
                  <a:srgbClr val="666666"/>
                </a:solidFill>
              </a:rPr>
              <a:t>0 </a:t>
            </a:r>
            <a:r>
              <a:rPr lang="en" sz="1000" b="0">
                <a:solidFill>
                  <a:srgbClr val="666666"/>
                </a:solidFill>
                <a:latin typeface="Lato"/>
                <a:ea typeface="Lato"/>
                <a:cs typeface="Lato"/>
                <a:sym typeface="Lato"/>
              </a:rPr>
              <a:t>minutes</a:t>
            </a:r>
            <a:endParaRPr sz="1000" b="0">
              <a:solidFill>
                <a:srgbClr val="666666"/>
              </a:solidFill>
              <a:latin typeface="Lato"/>
              <a:ea typeface="Lato"/>
              <a:cs typeface="Lato"/>
              <a:sym typeface="Lato"/>
            </a:endParaRPr>
          </a:p>
        </p:txBody>
      </p:sp>
      <p:pic>
        <p:nvPicPr>
          <p:cNvPr id="243" name="Google Shape;243;p29"/>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44" name="Google Shape;244;p29"/>
          <p:cNvSpPr txBox="1"/>
          <p:nvPr/>
        </p:nvSpPr>
        <p:spPr>
          <a:xfrm>
            <a:off x="445100" y="1040400"/>
            <a:ext cx="3594000" cy="1890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Last quarters’ new ARR by deals and contract size</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New business vs. renewals</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Expansion vs. contraction</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Won vs. lost</a:t>
            </a: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a:solidFill>
                <a:srgbClr val="333333"/>
              </a:solidFill>
              <a:latin typeface="Lato Light"/>
              <a:ea typeface="Lato Light"/>
              <a:cs typeface="Lato Light"/>
              <a:sym typeface="Lato Light"/>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sp>
        <p:nvSpPr>
          <p:cNvPr id="245" name="Google Shape;245;p29"/>
          <p:cNvSpPr txBox="1">
            <a:spLocks noGrp="1"/>
          </p:cNvSpPr>
          <p:nvPr>
            <p:ph type="title"/>
          </p:nvPr>
        </p:nvSpPr>
        <p:spPr>
          <a:xfrm>
            <a:off x="6025950" y="366715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246" name="Google Shape;246;p29"/>
          <p:cNvSpPr txBox="1"/>
          <p:nvPr/>
        </p:nvSpPr>
        <p:spPr>
          <a:xfrm>
            <a:off x="6042350" y="4043150"/>
            <a:ext cx="3012600" cy="99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2"/>
                </a:solidFill>
                <a:latin typeface="Lato Light"/>
                <a:ea typeface="Lato Light"/>
                <a:cs typeface="Lato Light"/>
                <a:sym typeface="Lato Light"/>
              </a:rPr>
              <a:t>“Many of the KPIs tether off of sales, so next up review closed deals and pipeline for the upcoming quarter. Include color on deals both won and lost: what was the deciding factor, what was the friction, and what objections/features were missing?”</a:t>
            </a:r>
            <a:endParaRPr sz="1000">
              <a:solidFill>
                <a:schemeClr val="dk2"/>
              </a:solidFill>
              <a:latin typeface="Lato Light"/>
              <a:ea typeface="Lato Light"/>
              <a:cs typeface="Lato Light"/>
              <a:sym typeface="Lato Light"/>
            </a:endParaRPr>
          </a:p>
        </p:txBody>
      </p:sp>
      <p:cxnSp>
        <p:nvCxnSpPr>
          <p:cNvPr id="247" name="Google Shape;247;p29"/>
          <p:cNvCxnSpPr/>
          <p:nvPr/>
        </p:nvCxnSpPr>
        <p:spPr>
          <a:xfrm>
            <a:off x="6153725" y="4016409"/>
            <a:ext cx="165600" cy="0"/>
          </a:xfrm>
          <a:prstGeom prst="straightConnector1">
            <a:avLst/>
          </a:prstGeom>
          <a:noFill/>
          <a:ln w="19050" cap="flat" cmpd="sng">
            <a:solidFill>
              <a:srgbClr val="BE0026"/>
            </a:solidFill>
            <a:prstDash val="solid"/>
            <a:round/>
            <a:headEnd type="none" w="med" len="med"/>
            <a:tailEnd type="none" w="med" len="med"/>
          </a:ln>
        </p:spPr>
      </p:cxnSp>
      <p:pic>
        <p:nvPicPr>
          <p:cNvPr id="248" name="Google Shape;248;p29"/>
          <p:cNvPicPr preferRelativeResize="0"/>
          <p:nvPr/>
        </p:nvPicPr>
        <p:blipFill>
          <a:blip r:embed="rId4">
            <a:alphaModFix/>
          </a:blip>
          <a:stretch>
            <a:fillRect/>
          </a:stretch>
        </p:blipFill>
        <p:spPr>
          <a:xfrm>
            <a:off x="5455000" y="3760609"/>
            <a:ext cx="585216" cy="585216"/>
          </a:xfrm>
          <a:prstGeom prst="rect">
            <a:avLst/>
          </a:prstGeom>
          <a:noFill/>
          <a:ln>
            <a:noFill/>
          </a:ln>
        </p:spPr>
      </p:pic>
      <p:graphicFrame>
        <p:nvGraphicFramePr>
          <p:cNvPr id="249" name="Google Shape;249;p29"/>
          <p:cNvGraphicFramePr/>
          <p:nvPr/>
        </p:nvGraphicFramePr>
        <p:xfrm>
          <a:off x="4611625" y="666775"/>
          <a:ext cx="3000000" cy="3000000"/>
        </p:xfrm>
        <a:graphic>
          <a:graphicData uri="http://schemas.openxmlformats.org/drawingml/2006/table">
            <a:tbl>
              <a:tblPr>
                <a:noFill/>
                <a:tableStyleId>{B698C38A-E793-474D-8D20-C28E84F265D6}</a:tableStyleId>
              </a:tblPr>
              <a:tblGrid>
                <a:gridCol w="915450">
                  <a:extLst>
                    <a:ext uri="{9D8B030D-6E8A-4147-A177-3AD203B41FA5}">
                      <a16:colId xmlns:a16="http://schemas.microsoft.com/office/drawing/2014/main" val="20000"/>
                    </a:ext>
                  </a:extLst>
                </a:gridCol>
                <a:gridCol w="734350">
                  <a:extLst>
                    <a:ext uri="{9D8B030D-6E8A-4147-A177-3AD203B41FA5}">
                      <a16:colId xmlns:a16="http://schemas.microsoft.com/office/drawing/2014/main" val="20001"/>
                    </a:ext>
                  </a:extLst>
                </a:gridCol>
                <a:gridCol w="734350">
                  <a:extLst>
                    <a:ext uri="{9D8B030D-6E8A-4147-A177-3AD203B41FA5}">
                      <a16:colId xmlns:a16="http://schemas.microsoft.com/office/drawing/2014/main" val="20002"/>
                    </a:ext>
                  </a:extLst>
                </a:gridCol>
                <a:gridCol w="1148725">
                  <a:extLst>
                    <a:ext uri="{9D8B030D-6E8A-4147-A177-3AD203B41FA5}">
                      <a16:colId xmlns:a16="http://schemas.microsoft.com/office/drawing/2014/main" val="20003"/>
                    </a:ext>
                  </a:extLst>
                </a:gridCol>
              </a:tblGrid>
              <a:tr h="200025">
                <a:tc gridSpan="4">
                  <a:txBody>
                    <a:bodyPr/>
                    <a:lstStyle/>
                    <a:p>
                      <a:pPr marL="0" lvl="0" indent="0" algn="ctr" rtl="0">
                        <a:lnSpc>
                          <a:spcPct val="115000"/>
                        </a:lnSpc>
                        <a:spcBef>
                          <a:spcPts val="0"/>
                        </a:spcBef>
                        <a:spcAft>
                          <a:spcPts val="0"/>
                        </a:spcAft>
                        <a:buNone/>
                      </a:pPr>
                      <a:r>
                        <a:rPr lang="en" sz="900">
                          <a:latin typeface="Lato"/>
                          <a:ea typeface="Lato"/>
                          <a:cs typeface="Lato"/>
                          <a:sym typeface="Lato"/>
                        </a:rPr>
                        <a:t>Q1 2020 Closed Deals</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Account</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Type</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Status</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New ARR Booked</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Alpha</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Bravo</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Charlie</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Delta</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hMerge="1">
                  <a:txBody>
                    <a:bodyPr/>
                    <a:lstStyle/>
                    <a:p>
                      <a:endParaRPr lang="en-US"/>
                    </a:p>
                  </a:txBody>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Echo</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Foxtrot</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Golf</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hMerge="1">
                  <a:txBody>
                    <a:bodyPr/>
                    <a:lstStyle/>
                    <a:p>
                      <a:endParaRPr lang="en-US"/>
                    </a:p>
                  </a:txBody>
                  <a:tcPr/>
                </a:tc>
                <a:extLst>
                  <a:ext uri="{0D108BD9-81ED-4DB2-BD59-A6C34878D82A}">
                    <a16:rowId xmlns:a16="http://schemas.microsoft.com/office/drawing/2014/main" val="10008"/>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Hotel</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India</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50,000</a:t>
                      </a:r>
                      <a:endParaRPr sz="9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Juliet</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hMerge="1">
                  <a:txBody>
                    <a:bodyPr/>
                    <a:lstStyle/>
                    <a:p>
                      <a:endParaRPr lang="en-US"/>
                    </a:p>
                  </a:txBody>
                  <a:tcPr/>
                </a:tc>
                <a:extLst>
                  <a:ext uri="{0D108BD9-81ED-4DB2-BD59-A6C34878D82A}">
                    <a16:rowId xmlns:a16="http://schemas.microsoft.com/office/drawing/2014/main" val="10011"/>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Kilo</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Contraction</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-10,000</a:t>
                      </a:r>
                      <a:endParaRPr sz="9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Lima</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Contraction</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-10,000</a:t>
                      </a:r>
                      <a:endParaRPr sz="9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ctr" rtl="0">
                        <a:lnSpc>
                          <a:spcPct val="115000"/>
                        </a:lnSpc>
                        <a:spcBef>
                          <a:spcPts val="0"/>
                        </a:spcBef>
                        <a:spcAft>
                          <a:spcPts val="0"/>
                        </a:spcAft>
                        <a:buNone/>
                      </a:pPr>
                      <a:r>
                        <a:rPr lang="en" sz="900">
                          <a:latin typeface="Lato"/>
                          <a:ea typeface="Lato"/>
                          <a:cs typeface="Lato"/>
                          <a:sym typeface="Lato"/>
                        </a:rPr>
                        <a:t>Papa</a:t>
                      </a:r>
                      <a:endParaRPr sz="900">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Churn</a:t>
                      </a:r>
                      <a:endParaRPr sz="900"/>
                    </a:p>
                  </a:txBody>
                  <a:tcPr marL="28575" marR="28575" marT="19050" marB="19050" anchor="b">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-20,000</a:t>
                      </a:r>
                      <a:endParaRPr sz="9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KPIs: Pipeline</a:t>
            </a:r>
            <a:endParaRPr>
              <a:latin typeface="Lato"/>
              <a:ea typeface="Lato"/>
              <a:cs typeface="Lato"/>
              <a:sym typeface="Lato"/>
            </a:endParaRPr>
          </a:p>
        </p:txBody>
      </p:sp>
      <p:sp>
        <p:nvSpPr>
          <p:cNvPr id="255" name="Google Shape;255;p30"/>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a:t>
            </a:r>
            <a:r>
              <a:rPr lang="en" sz="1000" b="0">
                <a:solidFill>
                  <a:srgbClr val="666666"/>
                </a:solidFill>
              </a:rPr>
              <a:t>0 </a:t>
            </a:r>
            <a:r>
              <a:rPr lang="en" sz="1000" b="0">
                <a:solidFill>
                  <a:srgbClr val="666666"/>
                </a:solidFill>
                <a:latin typeface="Lato"/>
                <a:ea typeface="Lato"/>
                <a:cs typeface="Lato"/>
                <a:sym typeface="Lato"/>
              </a:rPr>
              <a:t>minutes</a:t>
            </a:r>
            <a:endParaRPr sz="1000" b="0">
              <a:solidFill>
                <a:srgbClr val="666666"/>
              </a:solidFill>
              <a:latin typeface="Lato"/>
              <a:ea typeface="Lato"/>
              <a:cs typeface="Lato"/>
              <a:sym typeface="Lato"/>
            </a:endParaRPr>
          </a:p>
        </p:txBody>
      </p:sp>
      <p:pic>
        <p:nvPicPr>
          <p:cNvPr id="256" name="Google Shape;256;p30"/>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57" name="Google Shape;257;p30"/>
          <p:cNvSpPr txBox="1"/>
          <p:nvPr/>
        </p:nvSpPr>
        <p:spPr>
          <a:xfrm>
            <a:off x="445100" y="1040400"/>
            <a:ext cx="3857700" cy="18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Pipeline Metrics:</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Weighted pipe size: $ amount * probability dependent on stage</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Weighted Total Pipeline for the upcoming quarter </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Dive in on top accounts/targets</a:t>
            </a: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a:solidFill>
                <a:srgbClr val="333333"/>
              </a:solidFill>
              <a:latin typeface="Lato Light"/>
              <a:ea typeface="Lato Light"/>
              <a:cs typeface="Lato Light"/>
              <a:sym typeface="Lato Light"/>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graphicFrame>
        <p:nvGraphicFramePr>
          <p:cNvPr id="258" name="Google Shape;258;p30"/>
          <p:cNvGraphicFramePr/>
          <p:nvPr/>
        </p:nvGraphicFramePr>
        <p:xfrm>
          <a:off x="4046550" y="990500"/>
          <a:ext cx="3000000" cy="3000000"/>
        </p:xfrm>
        <a:graphic>
          <a:graphicData uri="http://schemas.openxmlformats.org/drawingml/2006/table">
            <a:tbl>
              <a:tblPr>
                <a:noFill/>
                <a:tableStyleId>{B698C38A-E793-474D-8D20-C28E84F265D6}</a:tableStyleId>
              </a:tblPr>
              <a:tblGrid>
                <a:gridCol w="672100">
                  <a:extLst>
                    <a:ext uri="{9D8B030D-6E8A-4147-A177-3AD203B41FA5}">
                      <a16:colId xmlns:a16="http://schemas.microsoft.com/office/drawing/2014/main" val="20000"/>
                    </a:ext>
                  </a:extLst>
                </a:gridCol>
                <a:gridCol w="884500">
                  <a:extLst>
                    <a:ext uri="{9D8B030D-6E8A-4147-A177-3AD203B41FA5}">
                      <a16:colId xmlns:a16="http://schemas.microsoft.com/office/drawing/2014/main" val="20001"/>
                    </a:ext>
                  </a:extLst>
                </a:gridCol>
                <a:gridCol w="734150">
                  <a:extLst>
                    <a:ext uri="{9D8B030D-6E8A-4147-A177-3AD203B41FA5}">
                      <a16:colId xmlns:a16="http://schemas.microsoft.com/office/drawing/2014/main" val="20002"/>
                    </a:ext>
                  </a:extLst>
                </a:gridCol>
                <a:gridCol w="728100">
                  <a:extLst>
                    <a:ext uri="{9D8B030D-6E8A-4147-A177-3AD203B41FA5}">
                      <a16:colId xmlns:a16="http://schemas.microsoft.com/office/drawing/2014/main" val="20003"/>
                    </a:ext>
                  </a:extLst>
                </a:gridCol>
                <a:gridCol w="841075">
                  <a:extLst>
                    <a:ext uri="{9D8B030D-6E8A-4147-A177-3AD203B41FA5}">
                      <a16:colId xmlns:a16="http://schemas.microsoft.com/office/drawing/2014/main" val="20004"/>
                    </a:ext>
                  </a:extLst>
                </a:gridCol>
                <a:gridCol w="687875">
                  <a:extLst>
                    <a:ext uri="{9D8B030D-6E8A-4147-A177-3AD203B41FA5}">
                      <a16:colId xmlns:a16="http://schemas.microsoft.com/office/drawing/2014/main" val="20005"/>
                    </a:ext>
                  </a:extLst>
                </a:gridCol>
              </a:tblGrid>
              <a:tr h="360300">
                <a:tc>
                  <a:txBody>
                    <a:bodyPr/>
                    <a:lstStyle/>
                    <a:p>
                      <a:pPr marL="0" lvl="0" indent="0" algn="ctr" rtl="0">
                        <a:lnSpc>
                          <a:spcPct val="115000"/>
                        </a:lnSpc>
                        <a:spcBef>
                          <a:spcPts val="0"/>
                        </a:spcBef>
                        <a:spcAft>
                          <a:spcPts val="0"/>
                        </a:spcAft>
                        <a:buNone/>
                      </a:pPr>
                      <a:r>
                        <a:rPr lang="en" sz="900" b="1">
                          <a:latin typeface="Lato"/>
                          <a:ea typeface="Lato"/>
                          <a:cs typeface="Lato"/>
                          <a:sym typeface="Lato"/>
                        </a:rPr>
                        <a:t>Account</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Stage</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Amount</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Probability</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Weighted Amount</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Close Date</a:t>
                      </a:r>
                      <a:endParaRPr sz="9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Alpha</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Aug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Bravo</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Jul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Charlie</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$18,750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Jul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Delta</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$37,500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Jul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202575">
                <a:tc>
                  <a:txBody>
                    <a:bodyPr/>
                    <a:lstStyle/>
                    <a:p>
                      <a:pPr marL="0" lvl="0" indent="0" algn="ctr" rtl="0">
                        <a:lnSpc>
                          <a:spcPct val="115000"/>
                        </a:lnSpc>
                        <a:spcBef>
                          <a:spcPts val="0"/>
                        </a:spcBef>
                        <a:spcAft>
                          <a:spcPts val="0"/>
                        </a:spcAft>
                        <a:buNone/>
                      </a:pPr>
                      <a:r>
                        <a:rPr lang="en" sz="900">
                          <a:latin typeface="Lato"/>
                          <a:ea typeface="Lato"/>
                          <a:cs typeface="Lato"/>
                          <a:sym typeface="Lato"/>
                        </a:rPr>
                        <a:t>Echo</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Jun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202575">
                <a:tc>
                  <a:txBody>
                    <a:bodyPr/>
                    <a:lstStyle/>
                    <a:p>
                      <a:pPr marL="0" lvl="0" indent="0" algn="ctr" rtl="0">
                        <a:lnSpc>
                          <a:spcPct val="115000"/>
                        </a:lnSpc>
                        <a:spcBef>
                          <a:spcPts val="0"/>
                        </a:spcBef>
                        <a:spcAft>
                          <a:spcPts val="0"/>
                        </a:spcAft>
                        <a:buNone/>
                      </a:pPr>
                      <a:r>
                        <a:rPr lang="en" sz="900">
                          <a:latin typeface="Lato"/>
                          <a:ea typeface="Lato"/>
                          <a:cs typeface="Lato"/>
                          <a:sym typeface="Lato"/>
                        </a:rPr>
                        <a:t>Foxtrot</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$30,000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Jun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202575">
                <a:tc>
                  <a:txBody>
                    <a:bodyPr/>
                    <a:lstStyle/>
                    <a:p>
                      <a:pPr marL="0" lvl="0" indent="0" algn="ctr" rtl="0">
                        <a:lnSpc>
                          <a:spcPct val="115000"/>
                        </a:lnSpc>
                        <a:spcBef>
                          <a:spcPts val="0"/>
                        </a:spcBef>
                        <a:spcAft>
                          <a:spcPts val="0"/>
                        </a:spcAft>
                        <a:buNone/>
                      </a:pPr>
                      <a:r>
                        <a:rPr lang="en" sz="900">
                          <a:latin typeface="Lato"/>
                          <a:ea typeface="Lato"/>
                          <a:cs typeface="Lato"/>
                          <a:sym typeface="Lato"/>
                        </a:rPr>
                        <a:t>Golf</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May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Hotel</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Demo</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$45,000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May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India</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Demo</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$90,000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May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9"/>
                  </a:ext>
                </a:extLst>
              </a:tr>
              <a:tr h="202575">
                <a:tc>
                  <a:txBody>
                    <a:bodyPr/>
                    <a:lstStyle/>
                    <a:p>
                      <a:pPr marL="0" lvl="0" indent="0" algn="ctr" rtl="0">
                        <a:lnSpc>
                          <a:spcPct val="115000"/>
                        </a:lnSpc>
                        <a:spcBef>
                          <a:spcPts val="0"/>
                        </a:spcBef>
                        <a:spcAft>
                          <a:spcPts val="0"/>
                        </a:spcAft>
                        <a:buNone/>
                      </a:pPr>
                      <a:r>
                        <a:rPr lang="en" sz="900">
                          <a:latin typeface="Lato"/>
                          <a:ea typeface="Lato"/>
                          <a:cs typeface="Lato"/>
                          <a:sym typeface="Lato"/>
                        </a:rPr>
                        <a:t>Juliet</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Negotiation</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$160,000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Apr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0"/>
                  </a:ext>
                </a:extLst>
              </a:tr>
              <a:tr h="202575">
                <a:tc>
                  <a:txBody>
                    <a:bodyPr/>
                    <a:lstStyle/>
                    <a:p>
                      <a:pPr marL="0" lvl="0" indent="0" algn="ctr" rtl="0">
                        <a:lnSpc>
                          <a:spcPct val="115000"/>
                        </a:lnSpc>
                        <a:spcBef>
                          <a:spcPts val="0"/>
                        </a:spcBef>
                        <a:spcAft>
                          <a:spcPts val="0"/>
                        </a:spcAft>
                        <a:buNone/>
                      </a:pPr>
                      <a:r>
                        <a:rPr lang="en" sz="900">
                          <a:latin typeface="Lato"/>
                          <a:ea typeface="Lato"/>
                          <a:cs typeface="Lato"/>
                          <a:sym typeface="Lato"/>
                        </a:rPr>
                        <a:t>Kilo</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Negotiation</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Apr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199125">
                <a:tc>
                  <a:txBody>
                    <a:bodyPr/>
                    <a:lstStyle/>
                    <a:p>
                      <a:pPr marL="0" lvl="0" indent="0" algn="ctr" rtl="0">
                        <a:lnSpc>
                          <a:spcPct val="115000"/>
                        </a:lnSpc>
                        <a:spcBef>
                          <a:spcPts val="0"/>
                        </a:spcBef>
                        <a:spcAft>
                          <a:spcPts val="0"/>
                        </a:spcAft>
                        <a:buNone/>
                      </a:pPr>
                      <a:r>
                        <a:rPr lang="en" sz="900">
                          <a:latin typeface="Lato"/>
                          <a:ea typeface="Lato"/>
                          <a:cs typeface="Lato"/>
                          <a:sym typeface="Lato"/>
                        </a:rPr>
                        <a:t>Lima</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Proposal</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$108,000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Apr 20</a:t>
                      </a:r>
                      <a:endParaRPr sz="900">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35100">
                <a:tc gridSpan="2">
                  <a:txBody>
                    <a:bodyPr/>
                    <a:lstStyle/>
                    <a:p>
                      <a:pPr marL="0" lvl="0" indent="0" algn="ctr" rtl="0">
                        <a:lnSpc>
                          <a:spcPct val="115000"/>
                        </a:lnSpc>
                        <a:spcBef>
                          <a:spcPts val="0"/>
                        </a:spcBef>
                        <a:spcAft>
                          <a:spcPts val="0"/>
                        </a:spcAft>
                        <a:buNone/>
                      </a:pPr>
                      <a:r>
                        <a:rPr lang="en" sz="900" b="1">
                          <a:latin typeface="Lato"/>
                          <a:ea typeface="Lato"/>
                          <a:cs typeface="Lato"/>
                          <a:sym typeface="Lato"/>
                        </a:rPr>
                        <a:t>Total Weighted Sales Pipeline in Q2</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$1,120,000</a:t>
                      </a:r>
                      <a:endParaRPr sz="9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9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$693,000</a:t>
                      </a:r>
                      <a:endParaRPr sz="900">
                        <a:latin typeface="Lato"/>
                        <a:ea typeface="Lato"/>
                        <a:cs typeface="Lato"/>
                        <a:sym typeface="La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KPIs: Pipeline</a:t>
            </a:r>
            <a:endParaRPr>
              <a:latin typeface="Lato"/>
              <a:ea typeface="Lato"/>
              <a:cs typeface="Lato"/>
              <a:sym typeface="Lato"/>
            </a:endParaRPr>
          </a:p>
        </p:txBody>
      </p:sp>
      <p:sp>
        <p:nvSpPr>
          <p:cNvPr id="264" name="Google Shape;264;p31"/>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a:t>
            </a:r>
            <a:r>
              <a:rPr lang="en" sz="1000" b="0">
                <a:solidFill>
                  <a:srgbClr val="666666"/>
                </a:solidFill>
              </a:rPr>
              <a:t>0</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265" name="Google Shape;265;p31"/>
          <p:cNvPicPr preferRelativeResize="0"/>
          <p:nvPr/>
        </p:nvPicPr>
        <p:blipFill>
          <a:blip r:embed="rId3">
            <a:alphaModFix/>
          </a:blip>
          <a:stretch>
            <a:fillRect/>
          </a:stretch>
        </p:blipFill>
        <p:spPr>
          <a:xfrm>
            <a:off x="7933150" y="371000"/>
            <a:ext cx="211350" cy="211350"/>
          </a:xfrm>
          <a:prstGeom prst="rect">
            <a:avLst/>
          </a:prstGeom>
          <a:noFill/>
          <a:ln>
            <a:noFill/>
          </a:ln>
        </p:spPr>
      </p:pic>
      <p:pic>
        <p:nvPicPr>
          <p:cNvPr id="266" name="Google Shape;266;p31" title="Chart"/>
          <p:cNvPicPr preferRelativeResize="0"/>
          <p:nvPr/>
        </p:nvPicPr>
        <p:blipFill>
          <a:blip r:embed="rId4">
            <a:alphaModFix/>
          </a:blip>
          <a:stretch>
            <a:fillRect/>
          </a:stretch>
        </p:blipFill>
        <p:spPr>
          <a:xfrm>
            <a:off x="4658420" y="2812300"/>
            <a:ext cx="3384879" cy="2092965"/>
          </a:xfrm>
          <a:prstGeom prst="rect">
            <a:avLst/>
          </a:prstGeom>
          <a:noFill/>
          <a:ln>
            <a:noFill/>
          </a:ln>
        </p:spPr>
      </p:pic>
      <p:pic>
        <p:nvPicPr>
          <p:cNvPr id="267" name="Google Shape;267;p31" title="Chart"/>
          <p:cNvPicPr preferRelativeResize="0"/>
          <p:nvPr/>
        </p:nvPicPr>
        <p:blipFill>
          <a:blip r:embed="rId5">
            <a:alphaModFix/>
          </a:blip>
          <a:stretch>
            <a:fillRect/>
          </a:stretch>
        </p:blipFill>
        <p:spPr>
          <a:xfrm>
            <a:off x="1040200" y="2861409"/>
            <a:ext cx="3384879" cy="2092965"/>
          </a:xfrm>
          <a:prstGeom prst="rect">
            <a:avLst/>
          </a:prstGeom>
          <a:noFill/>
          <a:ln>
            <a:noFill/>
          </a:ln>
        </p:spPr>
      </p:pic>
      <p:graphicFrame>
        <p:nvGraphicFramePr>
          <p:cNvPr id="268" name="Google Shape;268;p31"/>
          <p:cNvGraphicFramePr/>
          <p:nvPr/>
        </p:nvGraphicFramePr>
        <p:xfrm>
          <a:off x="2572322" y="771778"/>
          <a:ext cx="3000000" cy="3000000"/>
        </p:xfrm>
        <a:graphic>
          <a:graphicData uri="http://schemas.openxmlformats.org/drawingml/2006/table">
            <a:tbl>
              <a:tblPr>
                <a:noFill/>
                <a:tableStyleId>{B698C38A-E793-474D-8D20-C28E84F265D6}</a:tableStyleId>
              </a:tblPr>
              <a:tblGrid>
                <a:gridCol w="1008050">
                  <a:extLst>
                    <a:ext uri="{9D8B030D-6E8A-4147-A177-3AD203B41FA5}">
                      <a16:colId xmlns:a16="http://schemas.microsoft.com/office/drawing/2014/main" val="20000"/>
                    </a:ext>
                  </a:extLst>
                </a:gridCol>
                <a:gridCol w="997100">
                  <a:extLst>
                    <a:ext uri="{9D8B030D-6E8A-4147-A177-3AD203B41FA5}">
                      <a16:colId xmlns:a16="http://schemas.microsoft.com/office/drawing/2014/main" val="20001"/>
                    </a:ext>
                  </a:extLst>
                </a:gridCol>
                <a:gridCol w="997100">
                  <a:extLst>
                    <a:ext uri="{9D8B030D-6E8A-4147-A177-3AD203B41FA5}">
                      <a16:colId xmlns:a16="http://schemas.microsoft.com/office/drawing/2014/main" val="20002"/>
                    </a:ext>
                  </a:extLst>
                </a:gridCol>
                <a:gridCol w="997100">
                  <a:extLst>
                    <a:ext uri="{9D8B030D-6E8A-4147-A177-3AD203B41FA5}">
                      <a16:colId xmlns:a16="http://schemas.microsoft.com/office/drawing/2014/main" val="20003"/>
                    </a:ext>
                  </a:extLst>
                </a:gridCol>
              </a:tblGrid>
              <a:tr h="314675">
                <a:tc gridSpan="4">
                  <a:txBody>
                    <a:bodyPr/>
                    <a:lstStyle/>
                    <a:p>
                      <a:pPr marL="0" lvl="0" indent="0" algn="ctr" rtl="0">
                        <a:lnSpc>
                          <a:spcPct val="115000"/>
                        </a:lnSpc>
                        <a:spcBef>
                          <a:spcPts val="0"/>
                        </a:spcBef>
                        <a:spcAft>
                          <a:spcPts val="0"/>
                        </a:spcAft>
                        <a:buNone/>
                      </a:pPr>
                      <a:r>
                        <a:rPr lang="en" sz="800" b="1">
                          <a:latin typeface="Lato"/>
                          <a:ea typeface="Lato"/>
                          <a:cs typeface="Lato"/>
                          <a:sym typeface="Lato"/>
                        </a:rPr>
                        <a:t>Pipeline Overview</a:t>
                      </a:r>
                      <a:endParaRPr sz="8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8875">
                <a:tc>
                  <a:txBody>
                    <a:bodyPr/>
                    <a:lstStyle/>
                    <a:p>
                      <a:pPr marL="0" lvl="0" indent="0" algn="ctr" rtl="0">
                        <a:spcBef>
                          <a:spcPts val="0"/>
                        </a:spcBef>
                        <a:spcAft>
                          <a:spcPts val="0"/>
                        </a:spcAft>
                        <a:buNone/>
                      </a:pPr>
                      <a:r>
                        <a:rPr lang="en" sz="800" b="1">
                          <a:latin typeface="Lato"/>
                          <a:ea typeface="Lato"/>
                          <a:cs typeface="Lato"/>
                          <a:sym typeface="Lato"/>
                        </a:rPr>
                        <a:t>Stage</a:t>
                      </a:r>
                      <a:endParaRPr sz="8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 of Accounts</a:t>
                      </a:r>
                      <a:endParaRPr sz="8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QoQ Change %</a:t>
                      </a:r>
                      <a:endParaRPr sz="8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Weighted Total Pipeline (</a:t>
                      </a:r>
                      <a:r>
                        <a:rPr lang="en" sz="800" b="1" i="1">
                          <a:latin typeface="Lato"/>
                          <a:ea typeface="Lato"/>
                          <a:cs typeface="Lato"/>
                          <a:sym typeface="Lato"/>
                        </a:rPr>
                        <a:t>$000s</a:t>
                      </a:r>
                      <a:r>
                        <a:rPr lang="en" sz="800" b="1">
                          <a:latin typeface="Lato"/>
                          <a:ea typeface="Lato"/>
                          <a:cs typeface="Lato"/>
                          <a:sym typeface="Lato"/>
                        </a:rPr>
                        <a:t>)</a:t>
                      </a:r>
                      <a:endParaRPr sz="800" b="1">
                        <a:latin typeface="Lato"/>
                        <a:ea typeface="Lato"/>
                        <a:cs typeface="Lato"/>
                        <a:sym typeface="La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Interested</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1,000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25%</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n/a</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Lead</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470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30%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Qualification</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200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600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Demo</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80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50%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Negotiation</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45</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60%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300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207850">
                <a:tc>
                  <a:txBody>
                    <a:bodyPr/>
                    <a:lstStyle/>
                    <a:p>
                      <a:pPr marL="0" lvl="0" indent="0" algn="ctr" rtl="0">
                        <a:lnSpc>
                          <a:spcPct val="115000"/>
                        </a:lnSpc>
                        <a:spcBef>
                          <a:spcPts val="0"/>
                        </a:spcBef>
                        <a:spcAft>
                          <a:spcPts val="0"/>
                        </a:spcAft>
                        <a:buNone/>
                      </a:pPr>
                      <a:r>
                        <a:rPr lang="en" sz="800" b="1">
                          <a:latin typeface="Lato"/>
                          <a:ea typeface="Lato"/>
                          <a:cs typeface="Lato"/>
                          <a:sym typeface="Lato"/>
                        </a:rPr>
                        <a:t>Proposal</a:t>
                      </a:r>
                      <a:endParaRPr sz="800" b="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40%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i="1">
                          <a:latin typeface="Lato"/>
                          <a:ea typeface="Lato"/>
                          <a:cs typeface="Lato"/>
                          <a:sym typeface="Lato"/>
                        </a:rPr>
                        <a:t>250</a:t>
                      </a:r>
                      <a:endParaRPr sz="800" i="1">
                        <a:latin typeface="Lato"/>
                        <a:ea typeface="Lato"/>
                        <a:cs typeface="Lato"/>
                        <a:sym typeface="Lato"/>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293250" y="216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Forecast: ARR </a:t>
            </a:r>
            <a:endParaRPr>
              <a:latin typeface="Lato"/>
              <a:ea typeface="Lato"/>
              <a:cs typeface="Lato"/>
              <a:sym typeface="Lato"/>
            </a:endParaRPr>
          </a:p>
        </p:txBody>
      </p:sp>
      <p:sp>
        <p:nvSpPr>
          <p:cNvPr id="274" name="Google Shape;274;p32"/>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5</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275" name="Google Shape;275;p32"/>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76" name="Google Shape;276;p32"/>
          <p:cNvSpPr txBox="1">
            <a:spLocks noGrp="1"/>
          </p:cNvSpPr>
          <p:nvPr>
            <p:ph type="title"/>
          </p:nvPr>
        </p:nvSpPr>
        <p:spPr>
          <a:xfrm>
            <a:off x="5151775" y="37089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277" name="Google Shape;277;p32"/>
          <p:cNvSpPr txBox="1">
            <a:spLocks noGrp="1"/>
          </p:cNvSpPr>
          <p:nvPr>
            <p:ph type="title"/>
          </p:nvPr>
        </p:nvSpPr>
        <p:spPr>
          <a:xfrm>
            <a:off x="5156450" y="4058925"/>
            <a:ext cx="3926700" cy="102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solidFill>
                  <a:schemeClr val="dk2"/>
                </a:solidFill>
                <a:latin typeface="Lato Light"/>
                <a:ea typeface="Lato Light"/>
                <a:cs typeface="Lato Light"/>
                <a:sym typeface="Lato Light"/>
              </a:rPr>
              <a:t>“I’m a fan of using this waterfall chart to track topline forecast over time as compared to original plan. I like this tool because it incentivizes operators to reforecast accurately and often; I appreciate when founders do this because it is hard to track what has changed over the course of the year. This keeps everyone on the same page. ”</a:t>
            </a:r>
            <a:endParaRPr sz="1000" b="0">
              <a:solidFill>
                <a:schemeClr val="dk2"/>
              </a:solidFill>
              <a:latin typeface="Lato Light"/>
              <a:ea typeface="Lato Light"/>
              <a:cs typeface="Lato Light"/>
              <a:sym typeface="Lato Light"/>
            </a:endParaRPr>
          </a:p>
        </p:txBody>
      </p:sp>
      <p:graphicFrame>
        <p:nvGraphicFramePr>
          <p:cNvPr id="278" name="Google Shape;278;p32"/>
          <p:cNvGraphicFramePr/>
          <p:nvPr/>
        </p:nvGraphicFramePr>
        <p:xfrm>
          <a:off x="311700" y="713163"/>
          <a:ext cx="3000000" cy="3000000"/>
        </p:xfrm>
        <a:graphic>
          <a:graphicData uri="http://schemas.openxmlformats.org/drawingml/2006/table">
            <a:tbl>
              <a:tblPr>
                <a:noFill/>
                <a:tableStyleId>{B698C38A-E793-474D-8D20-C28E84F265D6}</a:tableStyleId>
              </a:tblPr>
              <a:tblGrid>
                <a:gridCol w="972800">
                  <a:extLst>
                    <a:ext uri="{9D8B030D-6E8A-4147-A177-3AD203B41FA5}">
                      <a16:colId xmlns:a16="http://schemas.microsoft.com/office/drawing/2014/main" val="20000"/>
                    </a:ext>
                  </a:extLst>
                </a:gridCol>
                <a:gridCol w="617150">
                  <a:extLst>
                    <a:ext uri="{9D8B030D-6E8A-4147-A177-3AD203B41FA5}">
                      <a16:colId xmlns:a16="http://schemas.microsoft.com/office/drawing/2014/main" val="20001"/>
                    </a:ext>
                  </a:extLst>
                </a:gridCol>
                <a:gridCol w="585775">
                  <a:extLst>
                    <a:ext uri="{9D8B030D-6E8A-4147-A177-3AD203B41FA5}">
                      <a16:colId xmlns:a16="http://schemas.microsoft.com/office/drawing/2014/main" val="20002"/>
                    </a:ext>
                  </a:extLst>
                </a:gridCol>
                <a:gridCol w="585775">
                  <a:extLst>
                    <a:ext uri="{9D8B030D-6E8A-4147-A177-3AD203B41FA5}">
                      <a16:colId xmlns:a16="http://schemas.microsoft.com/office/drawing/2014/main" val="20003"/>
                    </a:ext>
                  </a:extLst>
                </a:gridCol>
                <a:gridCol w="585775">
                  <a:extLst>
                    <a:ext uri="{9D8B030D-6E8A-4147-A177-3AD203B41FA5}">
                      <a16:colId xmlns:a16="http://schemas.microsoft.com/office/drawing/2014/main" val="20004"/>
                    </a:ext>
                  </a:extLst>
                </a:gridCol>
                <a:gridCol w="585775">
                  <a:extLst>
                    <a:ext uri="{9D8B030D-6E8A-4147-A177-3AD203B41FA5}">
                      <a16:colId xmlns:a16="http://schemas.microsoft.com/office/drawing/2014/main" val="20005"/>
                    </a:ext>
                  </a:extLst>
                </a:gridCol>
                <a:gridCol w="585775">
                  <a:extLst>
                    <a:ext uri="{9D8B030D-6E8A-4147-A177-3AD203B41FA5}">
                      <a16:colId xmlns:a16="http://schemas.microsoft.com/office/drawing/2014/main" val="20006"/>
                    </a:ext>
                  </a:extLst>
                </a:gridCol>
                <a:gridCol w="585775">
                  <a:extLst>
                    <a:ext uri="{9D8B030D-6E8A-4147-A177-3AD203B41FA5}">
                      <a16:colId xmlns:a16="http://schemas.microsoft.com/office/drawing/2014/main" val="20007"/>
                    </a:ext>
                  </a:extLst>
                </a:gridCol>
                <a:gridCol w="585775">
                  <a:extLst>
                    <a:ext uri="{9D8B030D-6E8A-4147-A177-3AD203B41FA5}">
                      <a16:colId xmlns:a16="http://schemas.microsoft.com/office/drawing/2014/main" val="20008"/>
                    </a:ext>
                  </a:extLst>
                </a:gridCol>
                <a:gridCol w="585775">
                  <a:extLst>
                    <a:ext uri="{9D8B030D-6E8A-4147-A177-3AD203B41FA5}">
                      <a16:colId xmlns:a16="http://schemas.microsoft.com/office/drawing/2014/main" val="20009"/>
                    </a:ext>
                  </a:extLst>
                </a:gridCol>
                <a:gridCol w="585775">
                  <a:extLst>
                    <a:ext uri="{9D8B030D-6E8A-4147-A177-3AD203B41FA5}">
                      <a16:colId xmlns:a16="http://schemas.microsoft.com/office/drawing/2014/main" val="20010"/>
                    </a:ext>
                  </a:extLst>
                </a:gridCol>
                <a:gridCol w="585775">
                  <a:extLst>
                    <a:ext uri="{9D8B030D-6E8A-4147-A177-3AD203B41FA5}">
                      <a16:colId xmlns:a16="http://schemas.microsoft.com/office/drawing/2014/main" val="20011"/>
                    </a:ext>
                  </a:extLst>
                </a:gridCol>
                <a:gridCol w="585775">
                  <a:extLst>
                    <a:ext uri="{9D8B030D-6E8A-4147-A177-3AD203B41FA5}">
                      <a16:colId xmlns:a16="http://schemas.microsoft.com/office/drawing/2014/main" val="20012"/>
                    </a:ext>
                  </a:extLst>
                </a:gridCol>
                <a:gridCol w="585775">
                  <a:extLst>
                    <a:ext uri="{9D8B030D-6E8A-4147-A177-3AD203B41FA5}">
                      <a16:colId xmlns:a16="http://schemas.microsoft.com/office/drawing/2014/main" val="20013"/>
                    </a:ext>
                  </a:extLst>
                </a:gridCol>
              </a:tblGrid>
              <a:tr h="2430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Jan-20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Feb-20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Mar-20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Apr-20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May-20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Jun-20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Jul-20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Aug-20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Sep-20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Oct-20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Nov-20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Dec-20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06250">
                <a:tc>
                  <a:txBody>
                    <a:bodyPr/>
                    <a:lstStyle/>
                    <a:p>
                      <a:pPr marL="0" lvl="0" indent="0" algn="l" rtl="0">
                        <a:lnSpc>
                          <a:spcPct val="115000"/>
                        </a:lnSpc>
                        <a:spcBef>
                          <a:spcPts val="0"/>
                        </a:spcBef>
                        <a:spcAft>
                          <a:spcPts val="0"/>
                        </a:spcAft>
                        <a:buNone/>
                      </a:pPr>
                      <a:r>
                        <a:rPr lang="en" sz="800">
                          <a:latin typeface="Lato"/>
                          <a:ea typeface="Lato"/>
                          <a:cs typeface="Lato"/>
                          <a:sym typeface="Lato"/>
                        </a:rPr>
                        <a:t>Original Plan</a:t>
                      </a: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700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880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1,200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1,350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1,550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6250">
                <a:tc>
                  <a:txBody>
                    <a:bodyPr/>
                    <a:lstStyle/>
                    <a:p>
                      <a:pPr marL="0" lvl="0" indent="0" algn="l" rtl="0">
                        <a:lnSpc>
                          <a:spcPct val="115000"/>
                        </a:lnSpc>
                        <a:spcBef>
                          <a:spcPts val="0"/>
                        </a:spcBef>
                        <a:spcAft>
                          <a:spcPts val="0"/>
                        </a:spcAft>
                        <a:buNone/>
                      </a:pPr>
                      <a:r>
                        <a:rPr lang="en" sz="800" i="1">
                          <a:latin typeface="Lato"/>
                          <a:ea typeface="Lato"/>
                          <a:cs typeface="Lato"/>
                          <a:sym typeface="Lato"/>
                        </a:rPr>
                        <a:t>New Forecast</a:t>
                      </a:r>
                      <a:endParaRPr sz="800" i="1">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Jan-20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700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880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1,200</a:t>
                      </a:r>
                      <a:endParaRPr sz="800">
                        <a:solidFill>
                          <a:schemeClr val="dk1"/>
                        </a:solidFill>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1,550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Feb-20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890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1,200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Mar-20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1,195</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Apr-20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1,350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1,700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May-20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1,500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1,680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Jun-20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1,650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Jul-20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1,830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Aug-20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Lato"/>
                          <a:ea typeface="Lato"/>
                          <a:cs typeface="Lato"/>
                          <a:sym typeface="Lato"/>
                        </a:rPr>
                        <a:t>1,990</a:t>
                      </a:r>
                      <a:endParaRPr sz="800" b="1">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Sep-20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0"/>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Oct-20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1"/>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Nov-20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2"/>
                  </a:ext>
                </a:extLst>
              </a:tr>
              <a:tr h="206250">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Dec-20</a:t>
                      </a: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28575" marR="28575" marT="27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3"/>
                  </a:ext>
                </a:extLst>
              </a:tr>
            </a:tbl>
          </a:graphicData>
        </a:graphic>
      </p:graphicFrame>
      <p:graphicFrame>
        <p:nvGraphicFramePr>
          <p:cNvPr id="279" name="Google Shape;279;p32"/>
          <p:cNvGraphicFramePr/>
          <p:nvPr/>
        </p:nvGraphicFramePr>
        <p:xfrm>
          <a:off x="311700" y="3818625"/>
          <a:ext cx="3000000" cy="3000000"/>
        </p:xfrm>
        <a:graphic>
          <a:graphicData uri="http://schemas.openxmlformats.org/drawingml/2006/table">
            <a:tbl>
              <a:tblPr>
                <a:noFill/>
                <a:tableStyleId>{B698C38A-E793-474D-8D20-C28E84F265D6}</a:tableStyleId>
              </a:tblPr>
              <a:tblGrid>
                <a:gridCol w="972800">
                  <a:extLst>
                    <a:ext uri="{9D8B030D-6E8A-4147-A177-3AD203B41FA5}">
                      <a16:colId xmlns:a16="http://schemas.microsoft.com/office/drawing/2014/main" val="20000"/>
                    </a:ext>
                  </a:extLst>
                </a:gridCol>
                <a:gridCol w="2365300">
                  <a:extLst>
                    <a:ext uri="{9D8B030D-6E8A-4147-A177-3AD203B41FA5}">
                      <a16:colId xmlns:a16="http://schemas.microsoft.com/office/drawing/2014/main" val="20001"/>
                    </a:ext>
                  </a:extLst>
                </a:gridCol>
              </a:tblGrid>
              <a:tr h="219475">
                <a:tc>
                  <a:txBody>
                    <a:bodyPr/>
                    <a:lstStyle/>
                    <a:p>
                      <a:pPr marL="0" lvl="0" indent="0" algn="l" rtl="0">
                        <a:spcBef>
                          <a:spcPts val="0"/>
                        </a:spcBef>
                        <a:spcAft>
                          <a:spcPts val="0"/>
                        </a:spcAft>
                        <a:buNone/>
                      </a:pPr>
                      <a:endParaRPr sz="900"/>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900"/>
                        <a:t>=FORECAST</a:t>
                      </a:r>
                      <a:endParaRPr sz="900"/>
                    </a:p>
                  </a:txBody>
                  <a:tcPr marL="91425" marR="9142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31000">
                <a:tc>
                  <a:txBody>
                    <a:bodyPr/>
                    <a:lstStyle/>
                    <a:p>
                      <a:pPr marL="0" lvl="0" indent="0" algn="l" rtl="0">
                        <a:spcBef>
                          <a:spcPts val="0"/>
                        </a:spcBef>
                        <a:spcAft>
                          <a:spcPts val="0"/>
                        </a:spcAft>
                        <a:buNone/>
                      </a:pPr>
                      <a:endParaRPr sz="900"/>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900"/>
                        <a:t>=BEAT ORIGINAL PLAN</a:t>
                      </a:r>
                      <a:endParaRPr sz="900"/>
                    </a:p>
                  </a:txBody>
                  <a:tcPr marL="91425" marR="9142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236700">
                <a:tc>
                  <a:txBody>
                    <a:bodyPr/>
                    <a:lstStyle/>
                    <a:p>
                      <a:pPr marL="0" lvl="0" indent="0" algn="l" rtl="0">
                        <a:spcBef>
                          <a:spcPts val="0"/>
                        </a:spcBef>
                        <a:spcAft>
                          <a:spcPts val="0"/>
                        </a:spcAft>
                        <a:buNone/>
                      </a:pPr>
                      <a:endParaRPr sz="900"/>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9999"/>
                    </a:solidFill>
                  </a:tcPr>
                </a:tc>
                <a:tc>
                  <a:txBody>
                    <a:bodyPr/>
                    <a:lstStyle/>
                    <a:p>
                      <a:pPr marL="0" lvl="0" indent="0" algn="l" rtl="0">
                        <a:lnSpc>
                          <a:spcPct val="115000"/>
                        </a:lnSpc>
                        <a:spcBef>
                          <a:spcPts val="0"/>
                        </a:spcBef>
                        <a:spcAft>
                          <a:spcPts val="0"/>
                        </a:spcAft>
                        <a:buNone/>
                      </a:pPr>
                      <a:r>
                        <a:rPr lang="en" sz="900"/>
                        <a:t>=MISSED ORIGINAL PLAN</a:t>
                      </a:r>
                      <a:endParaRPr sz="900"/>
                    </a:p>
                  </a:txBody>
                  <a:tcPr marL="91425" marR="9142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280" name="Google Shape;280;p32"/>
          <p:cNvCxnSpPr/>
          <p:nvPr/>
        </p:nvCxnSpPr>
        <p:spPr>
          <a:xfrm>
            <a:off x="5277125" y="4045163"/>
            <a:ext cx="165600" cy="0"/>
          </a:xfrm>
          <a:prstGeom prst="straightConnector1">
            <a:avLst/>
          </a:prstGeom>
          <a:noFill/>
          <a:ln w="19050" cap="flat" cmpd="sng">
            <a:solidFill>
              <a:srgbClr val="BE0026"/>
            </a:solidFill>
            <a:prstDash val="solid"/>
            <a:round/>
            <a:headEnd type="none" w="med" len="med"/>
            <a:tailEnd type="none" w="med" len="med"/>
          </a:ln>
        </p:spPr>
      </p:cxnSp>
      <p:pic>
        <p:nvPicPr>
          <p:cNvPr id="281" name="Google Shape;281;p32"/>
          <p:cNvPicPr preferRelativeResize="0"/>
          <p:nvPr/>
        </p:nvPicPr>
        <p:blipFill>
          <a:blip r:embed="rId4">
            <a:alphaModFix/>
          </a:blip>
          <a:stretch>
            <a:fillRect/>
          </a:stretch>
        </p:blipFill>
        <p:spPr>
          <a:xfrm>
            <a:off x="4514375" y="3841413"/>
            <a:ext cx="585216" cy="5852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Sales Update</a:t>
            </a:r>
            <a:endParaRPr>
              <a:latin typeface="Lato"/>
              <a:ea typeface="Lato"/>
              <a:cs typeface="Lato"/>
              <a:sym typeface="Lato"/>
            </a:endParaRPr>
          </a:p>
        </p:txBody>
      </p:sp>
      <p:sp>
        <p:nvSpPr>
          <p:cNvPr id="287" name="Google Shape;287;p33"/>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5</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288" name="Google Shape;288;p33"/>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89" name="Google Shape;289;p33"/>
          <p:cNvSpPr txBox="1"/>
          <p:nvPr/>
        </p:nvSpPr>
        <p:spPr>
          <a:xfrm>
            <a:off x="445100" y="1040400"/>
            <a:ext cx="7196100" cy="18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Sales Rep Performance </a:t>
            </a:r>
            <a:endParaRPr sz="1600" b="1">
              <a:solidFill>
                <a:srgbClr val="333333"/>
              </a:solidFill>
              <a:latin typeface="Lato"/>
              <a:ea typeface="Lato"/>
              <a:cs typeface="Lato"/>
              <a:sym typeface="Lato"/>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a:solidFill>
                <a:srgbClr val="333333"/>
              </a:solidFill>
              <a:latin typeface="Lato Light"/>
              <a:ea typeface="Lato Light"/>
              <a:cs typeface="Lato Light"/>
              <a:sym typeface="Lato Light"/>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graphicFrame>
        <p:nvGraphicFramePr>
          <p:cNvPr id="290" name="Google Shape;290;p33"/>
          <p:cNvGraphicFramePr/>
          <p:nvPr/>
        </p:nvGraphicFramePr>
        <p:xfrm>
          <a:off x="1787575" y="1458150"/>
          <a:ext cx="3000000" cy="3000000"/>
        </p:xfrm>
        <a:graphic>
          <a:graphicData uri="http://schemas.openxmlformats.org/drawingml/2006/table">
            <a:tbl>
              <a:tblPr>
                <a:noFill/>
                <a:tableStyleId>{B698C38A-E793-474D-8D20-C28E84F265D6}</a:tableStyleId>
              </a:tblPr>
              <a:tblGrid>
                <a:gridCol w="931700">
                  <a:extLst>
                    <a:ext uri="{9D8B030D-6E8A-4147-A177-3AD203B41FA5}">
                      <a16:colId xmlns:a16="http://schemas.microsoft.com/office/drawing/2014/main" val="20000"/>
                    </a:ext>
                  </a:extLst>
                </a:gridCol>
                <a:gridCol w="732850">
                  <a:extLst>
                    <a:ext uri="{9D8B030D-6E8A-4147-A177-3AD203B41FA5}">
                      <a16:colId xmlns:a16="http://schemas.microsoft.com/office/drawing/2014/main" val="20001"/>
                    </a:ext>
                  </a:extLst>
                </a:gridCol>
                <a:gridCol w="794850">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975450">
                  <a:extLst>
                    <a:ext uri="{9D8B030D-6E8A-4147-A177-3AD203B41FA5}">
                      <a16:colId xmlns:a16="http://schemas.microsoft.com/office/drawing/2014/main" val="20004"/>
                    </a:ext>
                  </a:extLst>
                </a:gridCol>
                <a:gridCol w="897650">
                  <a:extLst>
                    <a:ext uri="{9D8B030D-6E8A-4147-A177-3AD203B41FA5}">
                      <a16:colId xmlns:a16="http://schemas.microsoft.com/office/drawing/2014/main" val="20005"/>
                    </a:ext>
                  </a:extLst>
                </a:gridCol>
              </a:tblGrid>
              <a:tr h="200025">
                <a:tc>
                  <a:txBody>
                    <a:bodyPr/>
                    <a:lstStyle/>
                    <a:p>
                      <a:pPr marL="0" lvl="0" indent="0" algn="ctr" rtl="0">
                        <a:lnSpc>
                          <a:spcPct val="115000"/>
                        </a:lnSpc>
                        <a:spcBef>
                          <a:spcPts val="0"/>
                        </a:spcBef>
                        <a:spcAft>
                          <a:spcPts val="0"/>
                        </a:spcAft>
                        <a:buNone/>
                      </a:pPr>
                      <a:r>
                        <a:rPr lang="en" sz="900" b="1">
                          <a:latin typeface="Lato"/>
                          <a:ea typeface="Lato"/>
                          <a:cs typeface="Lato"/>
                          <a:sym typeface="Lato"/>
                        </a:rPr>
                        <a:t>Sales Rep</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Deals Closed</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Bookings</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New ARR</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Bookings Quota</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900" b="1">
                          <a:latin typeface="Lato"/>
                          <a:ea typeface="Lato"/>
                          <a:cs typeface="Lato"/>
                          <a:sym typeface="Lato"/>
                        </a:rPr>
                        <a:t>Quota Attained</a:t>
                      </a:r>
                      <a:endParaRPr sz="9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1</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125%</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2</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117%</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3</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$110,000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110%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4</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9</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106%</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5</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i="1">
                          <a:latin typeface="Lato"/>
                          <a:ea typeface="Lato"/>
                          <a:cs typeface="Lato"/>
                          <a:sym typeface="Lato"/>
                        </a:rPr>
                        <a:t>4</a:t>
                      </a:r>
                      <a:endParaRPr sz="900" i="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6</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i="1">
                          <a:latin typeface="Lato"/>
                          <a:ea typeface="Lato"/>
                          <a:cs typeface="Lato"/>
                          <a:sym typeface="Lato"/>
                        </a:rPr>
                        <a:t>3</a:t>
                      </a:r>
                      <a:endParaRPr sz="900" i="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$180,000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$90,000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7</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3</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$40,000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8</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$35,000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$30,000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9</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900">
                          <a:latin typeface="Lato"/>
                          <a:ea typeface="Lato"/>
                          <a:cs typeface="Lato"/>
                          <a:sym typeface="Lato"/>
                        </a:rPr>
                        <a:t>Sales Rep 10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$65,000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Lato"/>
                          <a:ea typeface="Lato"/>
                          <a:cs typeface="Lato"/>
                          <a:sym typeface="Lato"/>
                        </a:rPr>
                        <a:t>50%</a:t>
                      </a:r>
                      <a:endParaRPr sz="9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CCC"/>
                    </a:solidFill>
                  </a:tcPr>
                </a:tc>
                <a:extLst>
                  <a:ext uri="{0D108BD9-81ED-4DB2-BD59-A6C34878D82A}">
                    <a16:rowId xmlns:a16="http://schemas.microsoft.com/office/drawing/2014/main" val="10010"/>
                  </a:ext>
                </a:extLst>
              </a:tr>
            </a:tbl>
          </a:graphicData>
        </a:graphic>
      </p:graphicFrame>
      <p:sp>
        <p:nvSpPr>
          <p:cNvPr id="291" name="Google Shape;291;p33"/>
          <p:cNvSpPr txBox="1">
            <a:spLocks noGrp="1"/>
          </p:cNvSpPr>
          <p:nvPr>
            <p:ph type="title"/>
          </p:nvPr>
        </p:nvSpPr>
        <p:spPr>
          <a:xfrm>
            <a:off x="5709300" y="372065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292" name="Google Shape;292;p33"/>
          <p:cNvSpPr txBox="1"/>
          <p:nvPr/>
        </p:nvSpPr>
        <p:spPr>
          <a:xfrm>
            <a:off x="5694450" y="4043150"/>
            <a:ext cx="3238800" cy="8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2"/>
                </a:solidFill>
                <a:latin typeface="Lato Light"/>
                <a:ea typeface="Lato Light"/>
                <a:cs typeface="Lato Light"/>
                <a:sym typeface="Lato Light"/>
              </a:rPr>
              <a:t>“ I like to review sales rep performance stack ranked by quota attainment. Here, discuss sales team needs and potential hiring plan. ”</a:t>
            </a:r>
            <a:endParaRPr sz="1000">
              <a:solidFill>
                <a:schemeClr val="dk2"/>
              </a:solidFill>
              <a:latin typeface="Lato Light"/>
              <a:ea typeface="Lato Light"/>
              <a:cs typeface="Lato Light"/>
              <a:sym typeface="Lato Light"/>
            </a:endParaRPr>
          </a:p>
        </p:txBody>
      </p:sp>
      <p:cxnSp>
        <p:nvCxnSpPr>
          <p:cNvPr id="293" name="Google Shape;293;p33"/>
          <p:cNvCxnSpPr/>
          <p:nvPr/>
        </p:nvCxnSpPr>
        <p:spPr>
          <a:xfrm>
            <a:off x="5838650" y="4043138"/>
            <a:ext cx="165600" cy="0"/>
          </a:xfrm>
          <a:prstGeom prst="straightConnector1">
            <a:avLst/>
          </a:prstGeom>
          <a:noFill/>
          <a:ln w="19050" cap="flat" cmpd="sng">
            <a:solidFill>
              <a:srgbClr val="BE0026"/>
            </a:solidFill>
            <a:prstDash val="solid"/>
            <a:round/>
            <a:headEnd type="none" w="med" len="med"/>
            <a:tailEnd type="none" w="med" len="med"/>
          </a:ln>
        </p:spPr>
      </p:cxnSp>
      <p:pic>
        <p:nvPicPr>
          <p:cNvPr id="294" name="Google Shape;294;p33"/>
          <p:cNvPicPr preferRelativeResize="0"/>
          <p:nvPr/>
        </p:nvPicPr>
        <p:blipFill>
          <a:blip r:embed="rId4">
            <a:alphaModFix/>
          </a:blip>
          <a:stretch>
            <a:fillRect/>
          </a:stretch>
        </p:blipFill>
        <p:spPr>
          <a:xfrm>
            <a:off x="5075900" y="3839388"/>
            <a:ext cx="585216" cy="585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311700" y="1758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Product Update</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Product Update</a:t>
            </a:r>
            <a:endParaRPr>
              <a:latin typeface="Lato"/>
              <a:ea typeface="Lato"/>
              <a:cs typeface="Lato"/>
              <a:sym typeface="Lato"/>
            </a:endParaRPr>
          </a:p>
        </p:txBody>
      </p:sp>
      <p:sp>
        <p:nvSpPr>
          <p:cNvPr id="305" name="Google Shape;305;p35"/>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a:t>
            </a:r>
            <a:r>
              <a:rPr lang="en" sz="1000" b="0">
                <a:solidFill>
                  <a:srgbClr val="666666"/>
                </a:solidFill>
              </a:rPr>
              <a:t>0</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306" name="Google Shape;306;p35"/>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07" name="Google Shape;307;p35"/>
          <p:cNvSpPr txBox="1">
            <a:spLocks noGrp="1"/>
          </p:cNvSpPr>
          <p:nvPr>
            <p:ph type="title"/>
          </p:nvPr>
        </p:nvSpPr>
        <p:spPr>
          <a:xfrm>
            <a:off x="4925525" y="355265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308" name="Google Shape;308;p35"/>
          <p:cNvSpPr txBox="1"/>
          <p:nvPr/>
        </p:nvSpPr>
        <p:spPr>
          <a:xfrm>
            <a:off x="4941925" y="3910500"/>
            <a:ext cx="3970200" cy="141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2"/>
                </a:solidFill>
                <a:latin typeface="Lato Light"/>
                <a:ea typeface="Lato Light"/>
                <a:cs typeface="Lato Light"/>
                <a:sym typeface="Lato Light"/>
              </a:rPr>
              <a:t>“For board meetings, focus on the major product priorities. You should be able to describe them with a list of bullets on 1 page. Nice to have: mockups of new products.”</a:t>
            </a:r>
            <a:endParaRPr sz="1000">
              <a:solidFill>
                <a:schemeClr val="dk2"/>
              </a:solidFill>
              <a:latin typeface="Lato Light"/>
              <a:ea typeface="Lato Light"/>
              <a:cs typeface="Lato Light"/>
              <a:sym typeface="Lato Light"/>
            </a:endParaRPr>
          </a:p>
        </p:txBody>
      </p:sp>
      <p:cxnSp>
        <p:nvCxnSpPr>
          <p:cNvPr id="309" name="Google Shape;309;p35"/>
          <p:cNvCxnSpPr/>
          <p:nvPr/>
        </p:nvCxnSpPr>
        <p:spPr>
          <a:xfrm>
            <a:off x="5027050" y="3892813"/>
            <a:ext cx="165600" cy="0"/>
          </a:xfrm>
          <a:prstGeom prst="straightConnector1">
            <a:avLst/>
          </a:prstGeom>
          <a:noFill/>
          <a:ln w="19050" cap="flat" cmpd="sng">
            <a:solidFill>
              <a:srgbClr val="BE0026"/>
            </a:solidFill>
            <a:prstDash val="solid"/>
            <a:round/>
            <a:headEnd type="none" w="med" len="med"/>
            <a:tailEnd type="none" w="med" len="med"/>
          </a:ln>
        </p:spPr>
      </p:cxnSp>
      <p:pic>
        <p:nvPicPr>
          <p:cNvPr id="310" name="Google Shape;310;p35"/>
          <p:cNvPicPr preferRelativeResize="0"/>
          <p:nvPr/>
        </p:nvPicPr>
        <p:blipFill>
          <a:blip r:embed="rId4">
            <a:alphaModFix/>
          </a:blip>
          <a:stretch>
            <a:fillRect/>
          </a:stretch>
        </p:blipFill>
        <p:spPr>
          <a:xfrm>
            <a:off x="4300750" y="3654163"/>
            <a:ext cx="585216" cy="585216"/>
          </a:xfrm>
          <a:prstGeom prst="rect">
            <a:avLst/>
          </a:prstGeom>
          <a:noFill/>
          <a:ln>
            <a:noFill/>
          </a:ln>
        </p:spPr>
      </p:pic>
      <p:sp>
        <p:nvSpPr>
          <p:cNvPr id="311" name="Google Shape;311;p35"/>
          <p:cNvSpPr txBox="1"/>
          <p:nvPr/>
        </p:nvSpPr>
        <p:spPr>
          <a:xfrm>
            <a:off x="445100" y="1040400"/>
            <a:ext cx="7196100" cy="18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Product Priorities</a:t>
            </a:r>
            <a:endParaRPr sz="1600" b="1">
              <a:solidFill>
                <a:srgbClr val="333333"/>
              </a:solidFill>
              <a:latin typeface="Lato"/>
              <a:ea typeface="Lato"/>
              <a:cs typeface="Lato"/>
              <a:sym typeface="Lato"/>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Releases: what we’ve done</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Roadmap: what we plan to do</a:t>
            </a: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19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Agenda	</a:t>
            </a:r>
            <a:endParaRPr>
              <a:latin typeface="Lato"/>
              <a:ea typeface="Lato"/>
              <a:cs typeface="Lato"/>
              <a:sym typeface="Lato"/>
            </a:endParaRPr>
          </a:p>
        </p:txBody>
      </p:sp>
      <p:sp>
        <p:nvSpPr>
          <p:cNvPr id="76" name="Google Shape;76;p18"/>
          <p:cNvSpPr txBox="1">
            <a:spLocks noGrp="1"/>
          </p:cNvSpPr>
          <p:nvPr>
            <p:ph type="title"/>
          </p:nvPr>
        </p:nvSpPr>
        <p:spPr>
          <a:xfrm>
            <a:off x="5692300" y="33135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David Sacks</a:t>
            </a:r>
            <a:endParaRPr sz="1000">
              <a:latin typeface="Lato"/>
              <a:ea typeface="Lato"/>
              <a:cs typeface="Lato"/>
              <a:sym typeface="Lato"/>
            </a:endParaRPr>
          </a:p>
        </p:txBody>
      </p:sp>
      <p:sp>
        <p:nvSpPr>
          <p:cNvPr id="77" name="Google Shape;77;p18"/>
          <p:cNvSpPr txBox="1">
            <a:spLocks noGrp="1"/>
          </p:cNvSpPr>
          <p:nvPr>
            <p:ph type="title"/>
          </p:nvPr>
        </p:nvSpPr>
        <p:spPr>
          <a:xfrm>
            <a:off x="5692300" y="3696325"/>
            <a:ext cx="3379800" cy="120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0">
                <a:solidFill>
                  <a:schemeClr val="dk2"/>
                </a:solidFill>
                <a:latin typeface="Lato Light"/>
                <a:ea typeface="Lato Light"/>
                <a:cs typeface="Lato Light"/>
                <a:sym typeface="Lato Light"/>
              </a:rPr>
              <a:t>“Board meetings should be 2-3 hours once a quarter. If your business is going through hard times, more frequent meetings may be necessary. In that case, add a 1 hour mid-quarter check-in.” </a:t>
            </a:r>
            <a:endParaRPr sz="1000" b="0">
              <a:solidFill>
                <a:schemeClr val="dk2"/>
              </a:solidFill>
              <a:latin typeface="Lato Light"/>
              <a:ea typeface="Lato Light"/>
              <a:cs typeface="Lato Light"/>
              <a:sym typeface="Lato Light"/>
            </a:endParaRPr>
          </a:p>
        </p:txBody>
      </p:sp>
      <p:sp>
        <p:nvSpPr>
          <p:cNvPr id="78" name="Google Shape;78;p18"/>
          <p:cNvSpPr txBox="1"/>
          <p:nvPr/>
        </p:nvSpPr>
        <p:spPr>
          <a:xfrm>
            <a:off x="1416338" y="758475"/>
            <a:ext cx="4116900" cy="10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CEO Update</a:t>
            </a:r>
            <a:endParaRPr>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Company Overview</a:t>
            </a:r>
            <a:endParaRPr sz="1200">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Strategic Learnings</a:t>
            </a:r>
            <a:endParaRPr sz="1200">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KPIs</a:t>
            </a:r>
            <a:endParaRPr sz="1200">
              <a:solidFill>
                <a:srgbClr val="333333"/>
              </a:solidFill>
              <a:latin typeface="Lato"/>
              <a:ea typeface="Lato"/>
              <a:cs typeface="Lato"/>
              <a:sym typeface="Lato"/>
            </a:endParaRPr>
          </a:p>
          <a:p>
            <a:pPr marL="0" lvl="0" indent="0" algn="l" rtl="0">
              <a:lnSpc>
                <a:spcPct val="115000"/>
              </a:lnSpc>
              <a:spcBef>
                <a:spcPts val="0"/>
              </a:spcBef>
              <a:spcAft>
                <a:spcPts val="0"/>
              </a:spcAft>
              <a:buNone/>
            </a:pPr>
            <a:endParaRPr sz="1200">
              <a:solidFill>
                <a:srgbClr val="333333"/>
              </a:solidFill>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p:txBody>
      </p:sp>
      <p:sp>
        <p:nvSpPr>
          <p:cNvPr id="79" name="Google Shape;79;p18"/>
          <p:cNvSpPr txBox="1"/>
          <p:nvPr/>
        </p:nvSpPr>
        <p:spPr>
          <a:xfrm>
            <a:off x="1416338" y="1767675"/>
            <a:ext cx="4116900" cy="8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Departmental Updates</a:t>
            </a:r>
            <a:endParaRPr>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Sales</a:t>
            </a:r>
            <a:endParaRPr sz="1200">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Product </a:t>
            </a:r>
            <a:endParaRPr sz="1200">
              <a:solidFill>
                <a:srgbClr val="333333"/>
              </a:solidFill>
              <a:latin typeface="Lato"/>
              <a:ea typeface="Lato"/>
              <a:cs typeface="Lato"/>
              <a:sym typeface="Lato"/>
            </a:endParaRPr>
          </a:p>
          <a:p>
            <a:pPr marL="457200" lvl="0" indent="-304800" algn="l" rtl="0">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Marketing </a:t>
            </a:r>
            <a:endParaRPr sz="1200">
              <a:solidFill>
                <a:srgbClr val="333333"/>
              </a:solidFill>
              <a:latin typeface="Lato"/>
              <a:ea typeface="Lato"/>
              <a:cs typeface="Lato"/>
              <a:sym typeface="Lato"/>
            </a:endParaRPr>
          </a:p>
        </p:txBody>
      </p:sp>
      <p:sp>
        <p:nvSpPr>
          <p:cNvPr id="80" name="Google Shape;80;p18"/>
          <p:cNvSpPr txBox="1"/>
          <p:nvPr/>
        </p:nvSpPr>
        <p:spPr>
          <a:xfrm>
            <a:off x="1416338" y="2787577"/>
            <a:ext cx="2954700" cy="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Financials</a:t>
            </a:r>
            <a:endParaRPr>
              <a:solidFill>
                <a:srgbClr val="333333"/>
              </a:solidFill>
              <a:latin typeface="Lato"/>
              <a:ea typeface="Lato"/>
              <a:cs typeface="Lato"/>
              <a:sym typeface="Lato"/>
            </a:endParaRPr>
          </a:p>
          <a:p>
            <a:pPr marL="0" lvl="0" indent="0" algn="l" rtl="0">
              <a:lnSpc>
                <a:spcPct val="115000"/>
              </a:lnSpc>
              <a:spcBef>
                <a:spcPts val="0"/>
              </a:spcBef>
              <a:spcAft>
                <a:spcPts val="0"/>
              </a:spcAft>
              <a:buNone/>
            </a:pPr>
            <a:r>
              <a:rPr lang="en">
                <a:solidFill>
                  <a:srgbClr val="333333"/>
                </a:solidFill>
                <a:latin typeface="Lato"/>
                <a:ea typeface="Lato"/>
                <a:cs typeface="Lato"/>
                <a:sym typeface="Lato"/>
              </a:rPr>
              <a:t>Team</a:t>
            </a:r>
            <a:endParaRPr>
              <a:solidFill>
                <a:srgbClr val="333333"/>
              </a:solidFill>
              <a:latin typeface="Lato"/>
              <a:ea typeface="Lato"/>
              <a:cs typeface="Lato"/>
              <a:sym typeface="Lato"/>
            </a:endParaRPr>
          </a:p>
        </p:txBody>
      </p:sp>
      <p:sp>
        <p:nvSpPr>
          <p:cNvPr id="81" name="Google Shape;81;p18"/>
          <p:cNvSpPr txBox="1"/>
          <p:nvPr/>
        </p:nvSpPr>
        <p:spPr>
          <a:xfrm>
            <a:off x="1416338" y="3666031"/>
            <a:ext cx="3317100" cy="4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Administrative Matters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rgbClr val="333333"/>
              </a:solidFill>
              <a:latin typeface="Lato"/>
              <a:ea typeface="Lato"/>
              <a:cs typeface="Lato"/>
              <a:sym typeface="Lato"/>
            </a:endParaRPr>
          </a:p>
        </p:txBody>
      </p:sp>
      <p:sp>
        <p:nvSpPr>
          <p:cNvPr id="82" name="Google Shape;82;p18"/>
          <p:cNvSpPr/>
          <p:nvPr/>
        </p:nvSpPr>
        <p:spPr>
          <a:xfrm>
            <a:off x="573475" y="825550"/>
            <a:ext cx="598200" cy="598200"/>
          </a:xfrm>
          <a:prstGeom prst="ellipse">
            <a:avLst/>
          </a:prstGeom>
          <a:noFill/>
          <a:ln w="9525" cap="flat" cmpd="sng">
            <a:solidFill>
              <a:srgbClr val="DEE2E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200">
                <a:solidFill>
                  <a:srgbClr val="181818"/>
                </a:solidFill>
                <a:latin typeface="Lato"/>
                <a:ea typeface="Lato"/>
                <a:cs typeface="Lato"/>
                <a:sym typeface="Lato"/>
              </a:rPr>
              <a:t>40</a:t>
            </a:r>
            <a:endParaRPr sz="1200">
              <a:solidFill>
                <a:srgbClr val="181818"/>
              </a:solidFill>
              <a:latin typeface="Lato"/>
              <a:ea typeface="Lato"/>
              <a:cs typeface="Lato"/>
              <a:sym typeface="Lato"/>
            </a:endParaRPr>
          </a:p>
          <a:p>
            <a:pPr marL="0" lvl="0" indent="0" algn="ctr" rtl="0">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3" name="Google Shape;83;p18"/>
          <p:cNvSpPr/>
          <p:nvPr/>
        </p:nvSpPr>
        <p:spPr>
          <a:xfrm>
            <a:off x="573475" y="1834600"/>
            <a:ext cx="598200" cy="598200"/>
          </a:xfrm>
          <a:prstGeom prst="ellipse">
            <a:avLst/>
          </a:prstGeom>
          <a:noFill/>
          <a:ln w="9525" cap="flat" cmpd="sng">
            <a:solidFill>
              <a:srgbClr val="DEE2E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200">
                <a:solidFill>
                  <a:srgbClr val="181818"/>
                </a:solidFill>
                <a:latin typeface="Lato"/>
                <a:ea typeface="Lato"/>
                <a:cs typeface="Lato"/>
                <a:sym typeface="Lato"/>
              </a:rPr>
              <a:t>60</a:t>
            </a:r>
            <a:endParaRPr sz="1200">
              <a:solidFill>
                <a:srgbClr val="181818"/>
              </a:solidFill>
              <a:latin typeface="Lato"/>
              <a:ea typeface="Lato"/>
              <a:cs typeface="Lato"/>
              <a:sym typeface="Lato"/>
            </a:endParaRPr>
          </a:p>
          <a:p>
            <a:pPr marL="0" lvl="0" indent="0" algn="ctr" rtl="0">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4" name="Google Shape;84;p18"/>
          <p:cNvSpPr/>
          <p:nvPr/>
        </p:nvSpPr>
        <p:spPr>
          <a:xfrm>
            <a:off x="573475" y="2795734"/>
            <a:ext cx="598200" cy="598200"/>
          </a:xfrm>
          <a:prstGeom prst="ellipse">
            <a:avLst/>
          </a:prstGeom>
          <a:noFill/>
          <a:ln w="9525" cap="flat" cmpd="sng">
            <a:solidFill>
              <a:srgbClr val="DEE2E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200">
                <a:solidFill>
                  <a:srgbClr val="181818"/>
                </a:solidFill>
                <a:latin typeface="Lato"/>
                <a:ea typeface="Lato"/>
                <a:cs typeface="Lato"/>
                <a:sym typeface="Lato"/>
              </a:rPr>
              <a:t>30</a:t>
            </a:r>
            <a:endParaRPr sz="1200">
              <a:solidFill>
                <a:srgbClr val="181818"/>
              </a:solidFill>
              <a:latin typeface="Lato"/>
              <a:ea typeface="Lato"/>
              <a:cs typeface="Lato"/>
              <a:sym typeface="Lato"/>
            </a:endParaRPr>
          </a:p>
          <a:p>
            <a:pPr marL="0" lvl="0" indent="0" algn="ctr" rtl="0">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5" name="Google Shape;85;p18"/>
          <p:cNvSpPr/>
          <p:nvPr/>
        </p:nvSpPr>
        <p:spPr>
          <a:xfrm>
            <a:off x="573475" y="3574381"/>
            <a:ext cx="598200" cy="598200"/>
          </a:xfrm>
          <a:prstGeom prst="ellipse">
            <a:avLst/>
          </a:prstGeom>
          <a:noFill/>
          <a:ln w="9525" cap="flat" cmpd="sng">
            <a:solidFill>
              <a:srgbClr val="DEE2E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200">
                <a:solidFill>
                  <a:srgbClr val="181818"/>
                </a:solidFill>
                <a:latin typeface="Lato"/>
                <a:ea typeface="Lato"/>
                <a:cs typeface="Lato"/>
                <a:sym typeface="Lato"/>
              </a:rPr>
              <a:t>10</a:t>
            </a:r>
            <a:endParaRPr sz="1200">
              <a:solidFill>
                <a:srgbClr val="181818"/>
              </a:solidFill>
              <a:latin typeface="Lato"/>
              <a:ea typeface="Lato"/>
              <a:cs typeface="Lato"/>
              <a:sym typeface="Lato"/>
            </a:endParaRPr>
          </a:p>
          <a:p>
            <a:pPr marL="0" lvl="0" indent="0" algn="ctr" rtl="0">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cxnSp>
        <p:nvCxnSpPr>
          <p:cNvPr id="86" name="Google Shape;86;p18"/>
          <p:cNvCxnSpPr/>
          <p:nvPr/>
        </p:nvCxnSpPr>
        <p:spPr>
          <a:xfrm>
            <a:off x="5805800" y="3668513"/>
            <a:ext cx="165600" cy="0"/>
          </a:xfrm>
          <a:prstGeom prst="straightConnector1">
            <a:avLst/>
          </a:prstGeom>
          <a:noFill/>
          <a:ln w="19050" cap="flat" cmpd="sng">
            <a:solidFill>
              <a:srgbClr val="BE0026"/>
            </a:solidFill>
            <a:prstDash val="solid"/>
            <a:round/>
            <a:headEnd type="none" w="med" len="med"/>
            <a:tailEnd type="none" w="med" len="med"/>
          </a:ln>
        </p:spPr>
      </p:cxnSp>
      <p:pic>
        <p:nvPicPr>
          <p:cNvPr id="87" name="Google Shape;87;p18"/>
          <p:cNvPicPr preferRelativeResize="0"/>
          <p:nvPr/>
        </p:nvPicPr>
        <p:blipFill>
          <a:blip r:embed="rId3">
            <a:alphaModFix/>
          </a:blip>
          <a:stretch>
            <a:fillRect/>
          </a:stretch>
        </p:blipFill>
        <p:spPr>
          <a:xfrm>
            <a:off x="5041425" y="3412713"/>
            <a:ext cx="585216" cy="585216"/>
          </a:xfrm>
          <a:prstGeom prst="rect">
            <a:avLst/>
          </a:prstGeom>
          <a:noFill/>
          <a:ln>
            <a:noFill/>
          </a:ln>
        </p:spPr>
      </p:pic>
      <p:sp>
        <p:nvSpPr>
          <p:cNvPr id="88" name="Google Shape;88;p18"/>
          <p:cNvSpPr/>
          <p:nvPr/>
        </p:nvSpPr>
        <p:spPr>
          <a:xfrm>
            <a:off x="573475" y="4266175"/>
            <a:ext cx="598200" cy="598200"/>
          </a:xfrm>
          <a:prstGeom prst="ellipse">
            <a:avLst/>
          </a:prstGeom>
          <a:noFill/>
          <a:ln w="9525" cap="flat" cmpd="sng">
            <a:solidFill>
              <a:srgbClr val="DEE2E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200">
                <a:solidFill>
                  <a:srgbClr val="181818"/>
                </a:solidFill>
                <a:latin typeface="Lato"/>
                <a:ea typeface="Lato"/>
                <a:cs typeface="Lato"/>
                <a:sym typeface="Lato"/>
              </a:rPr>
              <a:t>20</a:t>
            </a:r>
            <a:endParaRPr sz="1200">
              <a:solidFill>
                <a:srgbClr val="181818"/>
              </a:solidFill>
              <a:latin typeface="Lato"/>
              <a:ea typeface="Lato"/>
              <a:cs typeface="Lato"/>
              <a:sym typeface="Lato"/>
            </a:endParaRPr>
          </a:p>
          <a:p>
            <a:pPr marL="0" lvl="0" indent="0" algn="ctr" rtl="0">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9" name="Google Shape;89;p18"/>
          <p:cNvSpPr txBox="1"/>
          <p:nvPr/>
        </p:nvSpPr>
        <p:spPr>
          <a:xfrm>
            <a:off x="1416338" y="4357825"/>
            <a:ext cx="3317100" cy="4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Discussion</a:t>
            </a:r>
            <a:endParaRPr>
              <a:solidFill>
                <a:srgbClr val="33333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txBox="1">
            <a:spLocks noGrp="1"/>
          </p:cNvSpPr>
          <p:nvPr>
            <p:ph type="title"/>
          </p:nvPr>
        </p:nvSpPr>
        <p:spPr>
          <a:xfrm>
            <a:off x="311700" y="1758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Marketing Update (Optional)</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Marketing Update</a:t>
            </a:r>
            <a:endParaRPr>
              <a:latin typeface="Lato"/>
              <a:ea typeface="Lato"/>
              <a:cs typeface="Lato"/>
              <a:sym typeface="Lato"/>
            </a:endParaRPr>
          </a:p>
        </p:txBody>
      </p:sp>
      <p:sp>
        <p:nvSpPr>
          <p:cNvPr id="322" name="Google Shape;322;p37"/>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a:t>
            </a:r>
            <a:r>
              <a:rPr lang="en" sz="1000" b="0">
                <a:solidFill>
                  <a:srgbClr val="666666"/>
                </a:solidFill>
              </a:rPr>
              <a:t>0</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323" name="Google Shape;323;p37"/>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24" name="Google Shape;324;p37"/>
          <p:cNvSpPr txBox="1">
            <a:spLocks noGrp="1"/>
          </p:cNvSpPr>
          <p:nvPr>
            <p:ph type="title"/>
          </p:nvPr>
        </p:nvSpPr>
        <p:spPr>
          <a:xfrm>
            <a:off x="5589500" y="323577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325" name="Google Shape;325;p37"/>
          <p:cNvSpPr txBox="1"/>
          <p:nvPr/>
        </p:nvSpPr>
        <p:spPr>
          <a:xfrm>
            <a:off x="5605900" y="3558275"/>
            <a:ext cx="3378900" cy="13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333333"/>
                </a:solidFill>
                <a:latin typeface="Lato Light"/>
                <a:ea typeface="Lato Light"/>
                <a:cs typeface="Lato Light"/>
                <a:sym typeface="Lato Light"/>
              </a:rPr>
              <a:t>“If you just did a major launch event, tell us how it went. What was the reaction to the product? What are major stakeholders saying?”</a:t>
            </a:r>
            <a:endParaRPr sz="1000">
              <a:solidFill>
                <a:srgbClr val="333333"/>
              </a:solidFill>
              <a:latin typeface="Lato Light"/>
              <a:ea typeface="Lato Light"/>
              <a:cs typeface="Lato Light"/>
              <a:sym typeface="Lato Light"/>
            </a:endParaRPr>
          </a:p>
        </p:txBody>
      </p:sp>
      <p:cxnSp>
        <p:nvCxnSpPr>
          <p:cNvPr id="326" name="Google Shape;326;p37"/>
          <p:cNvCxnSpPr/>
          <p:nvPr/>
        </p:nvCxnSpPr>
        <p:spPr>
          <a:xfrm>
            <a:off x="5698450" y="3545113"/>
            <a:ext cx="165600" cy="0"/>
          </a:xfrm>
          <a:prstGeom prst="straightConnector1">
            <a:avLst/>
          </a:prstGeom>
          <a:noFill/>
          <a:ln w="19050" cap="flat" cmpd="sng">
            <a:solidFill>
              <a:srgbClr val="BE0026"/>
            </a:solidFill>
            <a:prstDash val="solid"/>
            <a:round/>
            <a:headEnd type="none" w="med" len="med"/>
            <a:tailEnd type="none" w="med" len="med"/>
          </a:ln>
        </p:spPr>
      </p:cxnSp>
      <p:pic>
        <p:nvPicPr>
          <p:cNvPr id="327" name="Google Shape;327;p37"/>
          <p:cNvPicPr preferRelativeResize="0"/>
          <p:nvPr/>
        </p:nvPicPr>
        <p:blipFill>
          <a:blip r:embed="rId4">
            <a:alphaModFix/>
          </a:blip>
          <a:stretch>
            <a:fillRect/>
          </a:stretch>
        </p:blipFill>
        <p:spPr>
          <a:xfrm>
            <a:off x="4935700" y="3341363"/>
            <a:ext cx="585216" cy="585216"/>
          </a:xfrm>
          <a:prstGeom prst="rect">
            <a:avLst/>
          </a:prstGeom>
          <a:noFill/>
          <a:ln>
            <a:noFill/>
          </a:ln>
        </p:spPr>
      </p:pic>
      <p:sp>
        <p:nvSpPr>
          <p:cNvPr id="328" name="Google Shape;328;p37"/>
          <p:cNvSpPr txBox="1"/>
          <p:nvPr/>
        </p:nvSpPr>
        <p:spPr>
          <a:xfrm>
            <a:off x="445100" y="1040400"/>
            <a:ext cx="4072800" cy="316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Share major news</a:t>
            </a:r>
            <a:endParaRPr sz="1600" b="1">
              <a:solidFill>
                <a:srgbClr val="333333"/>
              </a:solidFill>
              <a:latin typeface="Lato"/>
              <a:ea typeface="Lato"/>
              <a:cs typeface="Lato"/>
              <a:sym typeface="Lato"/>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Review of launch events</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Results of major campaigns </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New initiatives</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Areas for improvement</a:t>
            </a:r>
            <a:endParaRPr sz="1600">
              <a:solidFill>
                <a:srgbClr val="333333"/>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Financials </a:t>
            </a:r>
            <a:endParaRPr>
              <a:latin typeface="Lato"/>
              <a:ea typeface="Lato"/>
              <a:cs typeface="Lato"/>
              <a:sym typeface="Lato"/>
            </a:endParaRPr>
          </a:p>
        </p:txBody>
      </p:sp>
      <p:sp>
        <p:nvSpPr>
          <p:cNvPr id="334" name="Google Shape;334;p38"/>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15 minutes</a:t>
            </a:r>
            <a:endParaRPr sz="1000" b="0">
              <a:solidFill>
                <a:srgbClr val="666666"/>
              </a:solidFill>
              <a:latin typeface="Lato"/>
              <a:ea typeface="Lato"/>
              <a:cs typeface="Lato"/>
              <a:sym typeface="Lato"/>
            </a:endParaRPr>
          </a:p>
        </p:txBody>
      </p:sp>
      <p:pic>
        <p:nvPicPr>
          <p:cNvPr id="335" name="Google Shape;335;p38"/>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36" name="Google Shape;336;p38"/>
          <p:cNvSpPr txBox="1">
            <a:spLocks noGrp="1"/>
          </p:cNvSpPr>
          <p:nvPr>
            <p:ph type="title"/>
          </p:nvPr>
        </p:nvSpPr>
        <p:spPr>
          <a:xfrm>
            <a:off x="1310500" y="4219738"/>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337" name="Google Shape;337;p38"/>
          <p:cNvSpPr txBox="1">
            <a:spLocks noGrp="1"/>
          </p:cNvSpPr>
          <p:nvPr>
            <p:ph type="title"/>
          </p:nvPr>
        </p:nvSpPr>
        <p:spPr>
          <a:xfrm>
            <a:off x="1310500" y="4542250"/>
            <a:ext cx="6878100" cy="627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solidFill>
                  <a:schemeClr val="dk2"/>
                </a:solidFill>
                <a:latin typeface="Lato"/>
                <a:ea typeface="Lato"/>
                <a:cs typeface="Lato"/>
                <a:sym typeface="Lato"/>
              </a:rPr>
              <a:t>“After walking through the key departments and team, drop into the financials: what is the status and scale of the business. Here is where you can discuss fundraising plans and major financial items i.e. a focus on improving gross margin.”</a:t>
            </a:r>
            <a:endParaRPr sz="1000" b="0">
              <a:solidFill>
                <a:schemeClr val="dk2"/>
              </a:solidFill>
              <a:latin typeface="Lato"/>
              <a:ea typeface="Lato"/>
              <a:cs typeface="Lato"/>
              <a:sym typeface="Lato"/>
            </a:endParaRPr>
          </a:p>
        </p:txBody>
      </p:sp>
      <p:cxnSp>
        <p:nvCxnSpPr>
          <p:cNvPr id="338" name="Google Shape;338;p38"/>
          <p:cNvCxnSpPr/>
          <p:nvPr/>
        </p:nvCxnSpPr>
        <p:spPr>
          <a:xfrm>
            <a:off x="1431572" y="4542258"/>
            <a:ext cx="165600" cy="0"/>
          </a:xfrm>
          <a:prstGeom prst="straightConnector1">
            <a:avLst/>
          </a:prstGeom>
          <a:noFill/>
          <a:ln w="19050" cap="flat" cmpd="sng">
            <a:solidFill>
              <a:srgbClr val="BE0026"/>
            </a:solidFill>
            <a:prstDash val="solid"/>
            <a:round/>
            <a:headEnd type="none" w="med" len="med"/>
            <a:tailEnd type="none" w="med" len="med"/>
          </a:ln>
        </p:spPr>
      </p:cxnSp>
      <p:pic>
        <p:nvPicPr>
          <p:cNvPr id="339" name="Google Shape;339;p38"/>
          <p:cNvPicPr preferRelativeResize="0"/>
          <p:nvPr/>
        </p:nvPicPr>
        <p:blipFill>
          <a:blip r:embed="rId4">
            <a:alphaModFix/>
          </a:blip>
          <a:stretch>
            <a:fillRect/>
          </a:stretch>
        </p:blipFill>
        <p:spPr>
          <a:xfrm>
            <a:off x="535150" y="4397988"/>
            <a:ext cx="585216" cy="585216"/>
          </a:xfrm>
          <a:prstGeom prst="rect">
            <a:avLst/>
          </a:prstGeom>
          <a:noFill/>
          <a:ln>
            <a:noFill/>
          </a:ln>
        </p:spPr>
      </p:pic>
      <p:sp>
        <p:nvSpPr>
          <p:cNvPr id="340" name="Google Shape;340;p38"/>
          <p:cNvSpPr txBox="1"/>
          <p:nvPr/>
        </p:nvSpPr>
        <p:spPr>
          <a:xfrm>
            <a:off x="445100" y="847975"/>
            <a:ext cx="7196100" cy="37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333333"/>
                </a:solidFill>
                <a:latin typeface="Lato"/>
                <a:ea typeface="Lato"/>
                <a:cs typeface="Lato"/>
                <a:sym typeface="Lato"/>
              </a:rPr>
              <a:t>Actual and Projected KPIs, Financials, and Fundraising Expectations </a:t>
            </a:r>
            <a:endParaRPr sz="1600">
              <a:solidFill>
                <a:srgbClr val="333333"/>
              </a:solidFill>
              <a:latin typeface="Lato Light"/>
              <a:ea typeface="Lato Light"/>
              <a:cs typeface="Lato Light"/>
              <a:sym typeface="Lato Light"/>
            </a:endParaRPr>
          </a:p>
        </p:txBody>
      </p:sp>
      <p:graphicFrame>
        <p:nvGraphicFramePr>
          <p:cNvPr id="341" name="Google Shape;341;p38"/>
          <p:cNvGraphicFramePr/>
          <p:nvPr/>
        </p:nvGraphicFramePr>
        <p:xfrm>
          <a:off x="445050" y="1254850"/>
          <a:ext cx="3000000" cy="3000000"/>
        </p:xfrm>
        <a:graphic>
          <a:graphicData uri="http://schemas.openxmlformats.org/drawingml/2006/table">
            <a:tbl>
              <a:tblPr>
                <a:noFill/>
                <a:tableStyleId>{B698C38A-E793-474D-8D20-C28E84F265D6}</a:tableStyleId>
              </a:tblPr>
              <a:tblGrid>
                <a:gridCol w="1021275">
                  <a:extLst>
                    <a:ext uri="{9D8B030D-6E8A-4147-A177-3AD203B41FA5}">
                      <a16:colId xmlns:a16="http://schemas.microsoft.com/office/drawing/2014/main" val="20000"/>
                    </a:ext>
                  </a:extLst>
                </a:gridCol>
                <a:gridCol w="595000">
                  <a:extLst>
                    <a:ext uri="{9D8B030D-6E8A-4147-A177-3AD203B41FA5}">
                      <a16:colId xmlns:a16="http://schemas.microsoft.com/office/drawing/2014/main" val="20001"/>
                    </a:ext>
                  </a:extLst>
                </a:gridCol>
                <a:gridCol w="595000">
                  <a:extLst>
                    <a:ext uri="{9D8B030D-6E8A-4147-A177-3AD203B41FA5}">
                      <a16:colId xmlns:a16="http://schemas.microsoft.com/office/drawing/2014/main" val="20002"/>
                    </a:ext>
                  </a:extLst>
                </a:gridCol>
                <a:gridCol w="595000">
                  <a:extLst>
                    <a:ext uri="{9D8B030D-6E8A-4147-A177-3AD203B41FA5}">
                      <a16:colId xmlns:a16="http://schemas.microsoft.com/office/drawing/2014/main" val="20003"/>
                    </a:ext>
                  </a:extLst>
                </a:gridCol>
                <a:gridCol w="595000">
                  <a:extLst>
                    <a:ext uri="{9D8B030D-6E8A-4147-A177-3AD203B41FA5}">
                      <a16:colId xmlns:a16="http://schemas.microsoft.com/office/drawing/2014/main" val="20004"/>
                    </a:ext>
                  </a:extLst>
                </a:gridCol>
                <a:gridCol w="595000">
                  <a:extLst>
                    <a:ext uri="{9D8B030D-6E8A-4147-A177-3AD203B41FA5}">
                      <a16:colId xmlns:a16="http://schemas.microsoft.com/office/drawing/2014/main" val="20005"/>
                    </a:ext>
                  </a:extLst>
                </a:gridCol>
                <a:gridCol w="595000">
                  <a:extLst>
                    <a:ext uri="{9D8B030D-6E8A-4147-A177-3AD203B41FA5}">
                      <a16:colId xmlns:a16="http://schemas.microsoft.com/office/drawing/2014/main" val="20006"/>
                    </a:ext>
                  </a:extLst>
                </a:gridCol>
                <a:gridCol w="595000">
                  <a:extLst>
                    <a:ext uri="{9D8B030D-6E8A-4147-A177-3AD203B41FA5}">
                      <a16:colId xmlns:a16="http://schemas.microsoft.com/office/drawing/2014/main" val="20007"/>
                    </a:ext>
                  </a:extLst>
                </a:gridCol>
                <a:gridCol w="595000">
                  <a:extLst>
                    <a:ext uri="{9D8B030D-6E8A-4147-A177-3AD203B41FA5}">
                      <a16:colId xmlns:a16="http://schemas.microsoft.com/office/drawing/2014/main" val="20008"/>
                    </a:ext>
                  </a:extLst>
                </a:gridCol>
                <a:gridCol w="595000">
                  <a:extLst>
                    <a:ext uri="{9D8B030D-6E8A-4147-A177-3AD203B41FA5}">
                      <a16:colId xmlns:a16="http://schemas.microsoft.com/office/drawing/2014/main" val="20009"/>
                    </a:ext>
                  </a:extLst>
                </a:gridCol>
                <a:gridCol w="595000">
                  <a:extLst>
                    <a:ext uri="{9D8B030D-6E8A-4147-A177-3AD203B41FA5}">
                      <a16:colId xmlns:a16="http://schemas.microsoft.com/office/drawing/2014/main" val="20010"/>
                    </a:ext>
                  </a:extLst>
                </a:gridCol>
                <a:gridCol w="595000">
                  <a:extLst>
                    <a:ext uri="{9D8B030D-6E8A-4147-A177-3AD203B41FA5}">
                      <a16:colId xmlns:a16="http://schemas.microsoft.com/office/drawing/2014/main" val="20011"/>
                    </a:ext>
                  </a:extLst>
                </a:gridCol>
                <a:gridCol w="595000">
                  <a:extLst>
                    <a:ext uri="{9D8B030D-6E8A-4147-A177-3AD203B41FA5}">
                      <a16:colId xmlns:a16="http://schemas.microsoft.com/office/drawing/2014/main" val="20012"/>
                    </a:ext>
                  </a:extLst>
                </a:gridCol>
              </a:tblGrid>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($000s)</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2018A</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Q1 2019A</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Q2 2019A</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Q3 2019A</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Q4 2019A</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2019A</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Q1 2020A</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Q2 2020E</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Q3 2020E</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Q4 2020E</a:t>
                      </a:r>
                      <a:endParaRPr sz="600" b="1">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2020E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600" b="1">
                          <a:latin typeface="Lato"/>
                          <a:ea typeface="Lato"/>
                          <a:cs typeface="Lato"/>
                          <a:sym typeface="Lato"/>
                        </a:rPr>
                        <a:t>2021E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Net New ARR</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175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205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955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305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1,630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4,650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ARR</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275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480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720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720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1,195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1,900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2,350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2,350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129550">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Revenue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140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180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520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$1,870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5,610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Gross Margin</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-9%</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48%</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Operating Expenses</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R&amp;D</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330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495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595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485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1,905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2,050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2,700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S&amp;M</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225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330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495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2,100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G&amp;A</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140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160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225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935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Total OpEx</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420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630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860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1,085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1,180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3,755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1,225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1,220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1,290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1,350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5,085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7,700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Operating Income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-423</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-639</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-895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-1,103</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-1,169</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-3,806</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-1,120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-1,040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-1,030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-993</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-4,183</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-4,615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extLst>
                  <a:ext uri="{0D108BD9-81ED-4DB2-BD59-A6C34878D82A}">
                    <a16:rowId xmlns:a16="http://schemas.microsoft.com/office/drawing/2014/main" val="10011"/>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Net Income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-428</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-639</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-895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-1,103</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-1,169</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-3,811</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-1,125</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-1,045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-1,035</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-998</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-4,188</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-4,620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2"/>
                  </a:ext>
                </a:extLst>
              </a:tr>
              <a:tr h="129550">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13"/>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Cash</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3,000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2,300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1,550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5,500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4,100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2,900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1,900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1,150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13,150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4"/>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Debt</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5"/>
                  </a:ext>
                </a:extLst>
              </a:tr>
              <a:tr h="129550">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16"/>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Burn</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-1,600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-1,700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-5,000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-1,400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-4,600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-8,000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7"/>
                  </a:ext>
                </a:extLst>
              </a:tr>
              <a:tr h="143125">
                <a:tc>
                  <a:txBody>
                    <a:bodyPr/>
                    <a:lstStyle/>
                    <a:p>
                      <a:pPr marL="0" lvl="0" indent="0" algn="l" rtl="0">
                        <a:lnSpc>
                          <a:spcPct val="115000"/>
                        </a:lnSpc>
                        <a:spcBef>
                          <a:spcPts val="0"/>
                        </a:spcBef>
                        <a:spcAft>
                          <a:spcPts val="0"/>
                        </a:spcAft>
                        <a:buNone/>
                      </a:pPr>
                      <a:r>
                        <a:rPr lang="en" sz="600" b="1">
                          <a:latin typeface="Lato"/>
                          <a:ea typeface="Lato"/>
                          <a:cs typeface="Lato"/>
                          <a:sym typeface="Lato"/>
                        </a:rPr>
                        <a:t>Capital Raise</a:t>
                      </a:r>
                      <a:endParaRPr sz="600" b="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tc>
                  <a:txBody>
                    <a:bodyPr/>
                    <a:lstStyle/>
                    <a:p>
                      <a:pPr marL="0" lvl="0" indent="0" algn="l" rtl="0">
                        <a:spcBef>
                          <a:spcPts val="0"/>
                        </a:spcBef>
                        <a:spcAft>
                          <a:spcPts val="0"/>
                        </a:spcAft>
                        <a:buNone/>
                      </a:pP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dash"/>
                      <a:round/>
                      <a:headEnd type="none" w="sm" len="sm"/>
                      <a:tailEnd type="none" w="sm" len="sm"/>
                    </a:lnB>
                    <a:solidFill>
                      <a:srgbClr val="CFE2F3"/>
                    </a:solidFill>
                  </a:tcPr>
                </a:tc>
                <a:extLst>
                  <a:ext uri="{0D108BD9-81ED-4DB2-BD59-A6C34878D82A}">
                    <a16:rowId xmlns:a16="http://schemas.microsoft.com/office/drawing/2014/main" val="10018"/>
                  </a:ext>
                </a:extLst>
              </a:tr>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Debt</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ash"/>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9"/>
                  </a:ext>
                </a:extLst>
              </a:tr>
              <a:tr h="143125">
                <a:tc>
                  <a:txBody>
                    <a:bodyPr/>
                    <a:lstStyle/>
                    <a:p>
                      <a:pPr marL="0" lvl="0" indent="0" algn="ctr" rtl="0">
                        <a:lnSpc>
                          <a:spcPct val="115000"/>
                        </a:lnSpc>
                        <a:spcBef>
                          <a:spcPts val="0"/>
                        </a:spcBef>
                        <a:spcAft>
                          <a:spcPts val="0"/>
                        </a:spcAft>
                        <a:buNone/>
                      </a:pPr>
                      <a:r>
                        <a:rPr lang="en" sz="600" b="1" i="1">
                          <a:latin typeface="Lato"/>
                          <a:ea typeface="Lato"/>
                          <a:cs typeface="Lato"/>
                          <a:sym typeface="Lato"/>
                        </a:rPr>
                        <a:t>Equity</a:t>
                      </a:r>
                      <a:endParaRPr sz="600" b="1" i="1">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Lato"/>
                          <a:ea typeface="Lato"/>
                          <a:cs typeface="Lato"/>
                          <a:sym typeface="Lato"/>
                        </a:rPr>
                        <a:t>20,000</a:t>
                      </a:r>
                      <a:endParaRPr sz="600">
                        <a:latin typeface="Lato"/>
                        <a:ea typeface="Lato"/>
                        <a:cs typeface="Lato"/>
                        <a:sym typeface="La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9"/>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Team</a:t>
            </a:r>
            <a:endParaRPr>
              <a:latin typeface="Lato"/>
              <a:ea typeface="Lato"/>
              <a:cs typeface="Lato"/>
              <a:sym typeface="Lato"/>
            </a:endParaRPr>
          </a:p>
        </p:txBody>
      </p:sp>
      <p:sp>
        <p:nvSpPr>
          <p:cNvPr id="347" name="Google Shape;347;p39"/>
          <p:cNvSpPr txBox="1"/>
          <p:nvPr/>
        </p:nvSpPr>
        <p:spPr>
          <a:xfrm>
            <a:off x="311700" y="1060000"/>
            <a:ext cx="3911100" cy="23298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Current Team headcount</a:t>
            </a:r>
            <a:endParaRPr sz="1800">
              <a:solidFill>
                <a:srgbClr val="333333"/>
              </a:solidFill>
              <a:latin typeface="Lato Light"/>
              <a:ea typeface="Lato Light"/>
              <a:cs typeface="Lato Light"/>
              <a:sym typeface="Lato Light"/>
            </a:endParaRPr>
          </a:p>
          <a:p>
            <a:pPr marL="457200" lvl="0" indent="-342900" algn="l" rtl="0">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Hiring plans and recruiting needs</a:t>
            </a:r>
            <a:endParaRPr sz="1800">
              <a:solidFill>
                <a:srgbClr val="333333"/>
              </a:solidFill>
              <a:latin typeface="Lato Light"/>
              <a:ea typeface="Lato Light"/>
              <a:cs typeface="Lato Light"/>
              <a:sym typeface="Lato Light"/>
            </a:endParaRPr>
          </a:p>
          <a:p>
            <a:pPr marL="457200" lvl="0" indent="-342900" algn="l" rtl="0">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Where we need the most help</a:t>
            </a:r>
            <a:endParaRPr sz="1800">
              <a:solidFill>
                <a:srgbClr val="333333"/>
              </a:solidFill>
              <a:latin typeface="Lato Light"/>
              <a:ea typeface="Lato Light"/>
              <a:cs typeface="Lato Light"/>
              <a:sym typeface="Lato Light"/>
            </a:endParaRPr>
          </a:p>
        </p:txBody>
      </p:sp>
      <p:sp>
        <p:nvSpPr>
          <p:cNvPr id="348" name="Google Shape;348;p39"/>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15 minutes</a:t>
            </a:r>
            <a:endParaRPr sz="1000" b="0">
              <a:solidFill>
                <a:srgbClr val="666666"/>
              </a:solidFill>
              <a:latin typeface="Lato"/>
              <a:ea typeface="Lato"/>
              <a:cs typeface="Lato"/>
              <a:sym typeface="Lato"/>
            </a:endParaRPr>
          </a:p>
        </p:txBody>
      </p:sp>
      <p:pic>
        <p:nvPicPr>
          <p:cNvPr id="349" name="Google Shape;349;p39"/>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50" name="Google Shape;350;p39"/>
          <p:cNvSpPr txBox="1">
            <a:spLocks noGrp="1"/>
          </p:cNvSpPr>
          <p:nvPr>
            <p:ph type="title"/>
          </p:nvPr>
        </p:nvSpPr>
        <p:spPr>
          <a:xfrm>
            <a:off x="816050" y="3687750"/>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351" name="Google Shape;351;p39"/>
          <p:cNvSpPr txBox="1"/>
          <p:nvPr/>
        </p:nvSpPr>
        <p:spPr>
          <a:xfrm>
            <a:off x="832450" y="4010250"/>
            <a:ext cx="3012600" cy="104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333333"/>
                </a:solidFill>
                <a:latin typeface="Lato Light"/>
                <a:ea typeface="Lato Light"/>
                <a:cs typeface="Lato Light"/>
                <a:sym typeface="Lato Light"/>
              </a:rPr>
              <a:t>“What does your ideal org chart look like compared to the one you have today? What are the areas that are on fire and have the greatest need for new hires?”</a:t>
            </a:r>
            <a:endParaRPr sz="1000">
              <a:solidFill>
                <a:srgbClr val="333333"/>
              </a:solidFill>
              <a:latin typeface="Lato Light"/>
              <a:ea typeface="Lato Light"/>
              <a:cs typeface="Lato Light"/>
              <a:sym typeface="Lato Light"/>
            </a:endParaRPr>
          </a:p>
        </p:txBody>
      </p:sp>
      <p:cxnSp>
        <p:nvCxnSpPr>
          <p:cNvPr id="352" name="Google Shape;352;p39"/>
          <p:cNvCxnSpPr/>
          <p:nvPr/>
        </p:nvCxnSpPr>
        <p:spPr>
          <a:xfrm>
            <a:off x="925000" y="3997088"/>
            <a:ext cx="165600" cy="0"/>
          </a:xfrm>
          <a:prstGeom prst="straightConnector1">
            <a:avLst/>
          </a:prstGeom>
          <a:noFill/>
          <a:ln w="19050" cap="flat" cmpd="sng">
            <a:solidFill>
              <a:srgbClr val="BE0026"/>
            </a:solidFill>
            <a:prstDash val="solid"/>
            <a:round/>
            <a:headEnd type="none" w="med" len="med"/>
            <a:tailEnd type="none" w="med" len="med"/>
          </a:ln>
        </p:spPr>
      </p:cxnSp>
      <p:pic>
        <p:nvPicPr>
          <p:cNvPr id="353" name="Google Shape;353;p39"/>
          <p:cNvPicPr preferRelativeResize="0"/>
          <p:nvPr/>
        </p:nvPicPr>
        <p:blipFill>
          <a:blip r:embed="rId4">
            <a:alphaModFix/>
          </a:blip>
          <a:stretch>
            <a:fillRect/>
          </a:stretch>
        </p:blipFill>
        <p:spPr>
          <a:xfrm>
            <a:off x="162250" y="3793338"/>
            <a:ext cx="585216" cy="585216"/>
          </a:xfrm>
          <a:prstGeom prst="rect">
            <a:avLst/>
          </a:prstGeom>
          <a:noFill/>
          <a:ln>
            <a:noFill/>
          </a:ln>
        </p:spPr>
      </p:pic>
      <p:pic>
        <p:nvPicPr>
          <p:cNvPr id="354" name="Google Shape;354;p39"/>
          <p:cNvPicPr preferRelativeResize="0"/>
          <p:nvPr/>
        </p:nvPicPr>
        <p:blipFill>
          <a:blip r:embed="rId5">
            <a:alphaModFix/>
          </a:blip>
          <a:stretch>
            <a:fillRect/>
          </a:stretch>
        </p:blipFill>
        <p:spPr>
          <a:xfrm>
            <a:off x="4081374" y="3457100"/>
            <a:ext cx="2170977" cy="1185150"/>
          </a:xfrm>
          <a:prstGeom prst="rect">
            <a:avLst/>
          </a:prstGeom>
          <a:noFill/>
          <a:ln>
            <a:noFill/>
          </a:ln>
        </p:spPr>
      </p:pic>
      <p:pic>
        <p:nvPicPr>
          <p:cNvPr id="355" name="Google Shape;355;p39"/>
          <p:cNvPicPr preferRelativeResize="0"/>
          <p:nvPr/>
        </p:nvPicPr>
        <p:blipFill>
          <a:blip r:embed="rId6">
            <a:alphaModFix/>
          </a:blip>
          <a:stretch>
            <a:fillRect/>
          </a:stretch>
        </p:blipFill>
        <p:spPr>
          <a:xfrm>
            <a:off x="6617450" y="3449700"/>
            <a:ext cx="2241125" cy="1377650"/>
          </a:xfrm>
          <a:prstGeom prst="rect">
            <a:avLst/>
          </a:prstGeom>
          <a:noFill/>
          <a:ln>
            <a:noFill/>
          </a:ln>
        </p:spPr>
      </p:pic>
      <p:pic>
        <p:nvPicPr>
          <p:cNvPr id="356" name="Google Shape;356;p39"/>
          <p:cNvPicPr preferRelativeResize="0"/>
          <p:nvPr/>
        </p:nvPicPr>
        <p:blipFill>
          <a:blip r:embed="rId7">
            <a:alphaModFix/>
          </a:blip>
          <a:stretch>
            <a:fillRect/>
          </a:stretch>
        </p:blipFill>
        <p:spPr>
          <a:xfrm>
            <a:off x="4331014" y="696750"/>
            <a:ext cx="4501287" cy="2596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0"/>
          <p:cNvSpPr txBox="1">
            <a:spLocks noGrp="1"/>
          </p:cNvSpPr>
          <p:nvPr>
            <p:ph type="body" idx="1"/>
          </p:nvPr>
        </p:nvSpPr>
        <p:spPr>
          <a:xfrm>
            <a:off x="311700" y="748725"/>
            <a:ext cx="4889400" cy="42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Proposed Option Grant</a:t>
            </a:r>
            <a:endParaRPr/>
          </a:p>
        </p:txBody>
      </p:sp>
      <p:sp>
        <p:nvSpPr>
          <p:cNvPr id="362" name="Google Shape;362;p40"/>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Administrative Matters </a:t>
            </a:r>
            <a:r>
              <a:rPr lang="en"/>
              <a:t> [</a:t>
            </a:r>
            <a:r>
              <a:rPr lang="en">
                <a:latin typeface="Lato"/>
                <a:ea typeface="Lato"/>
                <a:cs typeface="Lato"/>
                <a:sym typeface="Lato"/>
              </a:rPr>
              <a:t>Closed Se</a:t>
            </a:r>
            <a:r>
              <a:rPr lang="en"/>
              <a:t>ssion]</a:t>
            </a:r>
            <a:endParaRPr>
              <a:latin typeface="Lato"/>
              <a:ea typeface="Lato"/>
              <a:cs typeface="Lato"/>
              <a:sym typeface="Lato"/>
            </a:endParaRPr>
          </a:p>
        </p:txBody>
      </p:sp>
      <p:sp>
        <p:nvSpPr>
          <p:cNvPr id="363" name="Google Shape;363;p40"/>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10 minutes</a:t>
            </a:r>
            <a:endParaRPr sz="1000" b="0">
              <a:solidFill>
                <a:srgbClr val="666666"/>
              </a:solidFill>
              <a:latin typeface="Lato"/>
              <a:ea typeface="Lato"/>
              <a:cs typeface="Lato"/>
              <a:sym typeface="Lato"/>
            </a:endParaRPr>
          </a:p>
        </p:txBody>
      </p:sp>
      <p:pic>
        <p:nvPicPr>
          <p:cNvPr id="364" name="Google Shape;364;p40"/>
          <p:cNvPicPr preferRelativeResize="0"/>
          <p:nvPr/>
        </p:nvPicPr>
        <p:blipFill>
          <a:blip r:embed="rId3">
            <a:alphaModFix/>
          </a:blip>
          <a:stretch>
            <a:fillRect/>
          </a:stretch>
        </p:blipFill>
        <p:spPr>
          <a:xfrm>
            <a:off x="7933150" y="360075"/>
            <a:ext cx="211350" cy="211350"/>
          </a:xfrm>
          <a:prstGeom prst="rect">
            <a:avLst/>
          </a:prstGeom>
          <a:noFill/>
          <a:ln>
            <a:noFill/>
          </a:ln>
        </p:spPr>
      </p:pic>
      <p:graphicFrame>
        <p:nvGraphicFramePr>
          <p:cNvPr id="365" name="Google Shape;365;p40"/>
          <p:cNvGraphicFramePr/>
          <p:nvPr/>
        </p:nvGraphicFramePr>
        <p:xfrm>
          <a:off x="438700" y="1199275"/>
          <a:ext cx="3000000" cy="3000000"/>
        </p:xfrm>
        <a:graphic>
          <a:graphicData uri="http://schemas.openxmlformats.org/drawingml/2006/table">
            <a:tbl>
              <a:tblPr>
                <a:noFill/>
                <a:tableStyleId>{B698C38A-E793-474D-8D20-C28E84F265D6}</a:tableStyleId>
              </a:tblPr>
              <a:tblGrid>
                <a:gridCol w="928650">
                  <a:extLst>
                    <a:ext uri="{9D8B030D-6E8A-4147-A177-3AD203B41FA5}">
                      <a16:colId xmlns:a16="http://schemas.microsoft.com/office/drawing/2014/main" val="20000"/>
                    </a:ext>
                  </a:extLst>
                </a:gridCol>
                <a:gridCol w="722975">
                  <a:extLst>
                    <a:ext uri="{9D8B030D-6E8A-4147-A177-3AD203B41FA5}">
                      <a16:colId xmlns:a16="http://schemas.microsoft.com/office/drawing/2014/main" val="20001"/>
                    </a:ext>
                  </a:extLst>
                </a:gridCol>
                <a:gridCol w="946025">
                  <a:extLst>
                    <a:ext uri="{9D8B030D-6E8A-4147-A177-3AD203B41FA5}">
                      <a16:colId xmlns:a16="http://schemas.microsoft.com/office/drawing/2014/main" val="20002"/>
                    </a:ext>
                  </a:extLst>
                </a:gridCol>
                <a:gridCol w="692175">
                  <a:extLst>
                    <a:ext uri="{9D8B030D-6E8A-4147-A177-3AD203B41FA5}">
                      <a16:colId xmlns:a16="http://schemas.microsoft.com/office/drawing/2014/main" val="20003"/>
                    </a:ext>
                  </a:extLst>
                </a:gridCol>
                <a:gridCol w="937700">
                  <a:extLst>
                    <a:ext uri="{9D8B030D-6E8A-4147-A177-3AD203B41FA5}">
                      <a16:colId xmlns:a16="http://schemas.microsoft.com/office/drawing/2014/main" val="20004"/>
                    </a:ext>
                  </a:extLst>
                </a:gridCol>
                <a:gridCol w="1169625">
                  <a:extLst>
                    <a:ext uri="{9D8B030D-6E8A-4147-A177-3AD203B41FA5}">
                      <a16:colId xmlns:a16="http://schemas.microsoft.com/office/drawing/2014/main" val="20005"/>
                    </a:ext>
                  </a:extLst>
                </a:gridCol>
              </a:tblGrid>
              <a:tr h="268250">
                <a:tc>
                  <a:txBody>
                    <a:bodyPr/>
                    <a:lstStyle/>
                    <a:p>
                      <a:pPr marL="0" lvl="0" indent="0" algn="l" rtl="0">
                        <a:lnSpc>
                          <a:spcPct val="115000"/>
                        </a:lnSpc>
                        <a:spcBef>
                          <a:spcPts val="0"/>
                        </a:spcBef>
                        <a:spcAft>
                          <a:spcPts val="0"/>
                        </a:spcAft>
                        <a:buNone/>
                      </a:pPr>
                      <a:r>
                        <a:rPr lang="en" sz="800" b="1">
                          <a:latin typeface="Lato"/>
                          <a:ea typeface="Lato"/>
                          <a:cs typeface="Lato"/>
                          <a:sym typeface="Lato"/>
                        </a:rPr>
                        <a:t>Employee</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800" b="1">
                          <a:latin typeface="Lato"/>
                          <a:ea typeface="Lato"/>
                          <a:cs typeface="Lato"/>
                          <a:sym typeface="Lato"/>
                        </a:rPr>
                        <a:t>Start Date</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Option Grant</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 of Pool</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 Fully Diluted</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800" b="1">
                          <a:latin typeface="Lato"/>
                          <a:ea typeface="Lato"/>
                          <a:cs typeface="Lato"/>
                          <a:sym typeface="Lato"/>
                        </a:rPr>
                        <a:t>Position</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89175">
                <a:tc>
                  <a:txBody>
                    <a:bodyPr/>
                    <a:lstStyle/>
                    <a:p>
                      <a:pPr marL="0" lvl="0" indent="0" algn="l" rtl="0">
                        <a:lnSpc>
                          <a:spcPct val="115000"/>
                        </a:lnSpc>
                        <a:spcBef>
                          <a:spcPts val="0"/>
                        </a:spcBef>
                        <a:spcAft>
                          <a:spcPts val="0"/>
                        </a:spcAft>
                        <a:buNone/>
                      </a:pPr>
                      <a:r>
                        <a:rPr lang="en" sz="800">
                          <a:latin typeface="Lato"/>
                          <a:ea typeface="Lato"/>
                          <a:cs typeface="Lato"/>
                          <a:sym typeface="Lato"/>
                        </a:rPr>
                        <a:t>Employee 1</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2FFEE"/>
                    </a:solidFill>
                  </a:tcPr>
                </a:tc>
                <a:tc>
                  <a:txBody>
                    <a:bodyPr/>
                    <a:lstStyle/>
                    <a:p>
                      <a:pPr marL="0" lvl="0" indent="0" algn="l" rtl="0">
                        <a:lnSpc>
                          <a:spcPct val="115000"/>
                        </a:lnSpc>
                        <a:spcBef>
                          <a:spcPts val="0"/>
                        </a:spcBef>
                        <a:spcAft>
                          <a:spcPts val="0"/>
                        </a:spcAft>
                        <a:buNone/>
                      </a:pPr>
                      <a:r>
                        <a:rPr lang="en" sz="800">
                          <a:latin typeface="Lato"/>
                          <a:ea typeface="Lato"/>
                          <a:cs typeface="Lato"/>
                          <a:sym typeface="Lato"/>
                        </a:rPr>
                        <a:t>10/1/2020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200,000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0.20%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Lato"/>
                          <a:ea typeface="Lato"/>
                          <a:cs typeface="Lato"/>
                          <a:sym typeface="Lato"/>
                        </a:rPr>
                        <a:t>Business Operations</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289175">
                <a:tc>
                  <a:txBody>
                    <a:bodyPr/>
                    <a:lstStyle/>
                    <a:p>
                      <a:pPr marL="0" lvl="0" indent="0" algn="l" rtl="0">
                        <a:lnSpc>
                          <a:spcPct val="115000"/>
                        </a:lnSpc>
                        <a:spcBef>
                          <a:spcPts val="0"/>
                        </a:spcBef>
                        <a:spcAft>
                          <a:spcPts val="0"/>
                        </a:spcAft>
                        <a:buNone/>
                      </a:pPr>
                      <a:r>
                        <a:rPr lang="en" sz="800">
                          <a:latin typeface="Lato"/>
                          <a:ea typeface="Lato"/>
                          <a:cs typeface="Lato"/>
                          <a:sym typeface="Lato"/>
                        </a:rPr>
                        <a:t>Employee 2</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2FFEE"/>
                    </a:solidFill>
                  </a:tcPr>
                </a:tc>
                <a:tc>
                  <a:txBody>
                    <a:bodyPr/>
                    <a:lstStyle/>
                    <a:p>
                      <a:pPr marL="0" lvl="0" indent="0" algn="l" rtl="0">
                        <a:lnSpc>
                          <a:spcPct val="115000"/>
                        </a:lnSpc>
                        <a:spcBef>
                          <a:spcPts val="0"/>
                        </a:spcBef>
                        <a:spcAft>
                          <a:spcPts val="0"/>
                        </a:spcAft>
                        <a:buNone/>
                      </a:pPr>
                      <a:r>
                        <a:rPr lang="en" sz="800">
                          <a:solidFill>
                            <a:schemeClr val="dk1"/>
                          </a:solidFill>
                          <a:latin typeface="Lato"/>
                          <a:ea typeface="Lato"/>
                          <a:cs typeface="Lato"/>
                          <a:sym typeface="Lato"/>
                        </a:rPr>
                        <a:t>9/1/2020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500,000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3%</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0.50%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Lato"/>
                          <a:ea typeface="Lato"/>
                          <a:cs typeface="Lato"/>
                          <a:sym typeface="Lato"/>
                        </a:rPr>
                        <a:t>Dir Engineering</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89175">
                <a:tc>
                  <a:txBody>
                    <a:bodyPr/>
                    <a:lstStyle/>
                    <a:p>
                      <a:pPr marL="0" lvl="0" indent="0" algn="l" rtl="0">
                        <a:lnSpc>
                          <a:spcPct val="115000"/>
                        </a:lnSpc>
                        <a:spcBef>
                          <a:spcPts val="0"/>
                        </a:spcBef>
                        <a:spcAft>
                          <a:spcPts val="0"/>
                        </a:spcAft>
                        <a:buNone/>
                      </a:pPr>
                      <a:r>
                        <a:rPr lang="en" sz="800">
                          <a:latin typeface="Lato"/>
                          <a:ea typeface="Lato"/>
                          <a:cs typeface="Lato"/>
                          <a:sym typeface="Lato"/>
                        </a:rPr>
                        <a:t>Employee 3</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EDED"/>
                    </a:solidFill>
                  </a:tcPr>
                </a:tc>
                <a:tc>
                  <a:txBody>
                    <a:bodyPr/>
                    <a:lstStyle/>
                    <a:p>
                      <a:pPr marL="0" lvl="0" indent="0" algn="l" rtl="0">
                        <a:lnSpc>
                          <a:spcPct val="115000"/>
                        </a:lnSpc>
                        <a:spcBef>
                          <a:spcPts val="0"/>
                        </a:spcBef>
                        <a:spcAft>
                          <a:spcPts val="0"/>
                        </a:spcAft>
                        <a:buNone/>
                      </a:pPr>
                      <a:r>
                        <a:rPr lang="en" sz="800">
                          <a:solidFill>
                            <a:schemeClr val="dk1"/>
                          </a:solidFill>
                          <a:latin typeface="Lato"/>
                          <a:ea typeface="Lato"/>
                          <a:cs typeface="Lato"/>
                          <a:sym typeface="Lato"/>
                        </a:rPr>
                        <a:t>9/1/2020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500,000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3%</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0.50%</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Lato"/>
                          <a:ea typeface="Lato"/>
                          <a:cs typeface="Lato"/>
                          <a:sym typeface="Lato"/>
                        </a:rPr>
                        <a:t>Dir PR</a:t>
                      </a:r>
                      <a:endParaRPr sz="800">
                        <a:latin typeface="Lato"/>
                        <a:ea typeface="Lato"/>
                        <a:cs typeface="Lato"/>
                        <a:sym typeface="Lato"/>
                      </a:endParaRPr>
                    </a:p>
                  </a:txBody>
                  <a:tcPr marL="54850" marR="54850" marT="36575" marB="365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66" name="Google Shape;366;p40"/>
          <p:cNvSpPr txBox="1">
            <a:spLocks noGrp="1"/>
          </p:cNvSpPr>
          <p:nvPr>
            <p:ph type="title"/>
          </p:nvPr>
        </p:nvSpPr>
        <p:spPr>
          <a:xfrm>
            <a:off x="6181575" y="3934924"/>
            <a:ext cx="2901600" cy="97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latin typeface="Lato Light"/>
                <a:ea typeface="Lato Light"/>
                <a:cs typeface="Lato Light"/>
                <a:sym typeface="Lato Light"/>
              </a:rPr>
              <a:t>“Handle administrative matters in closed session. Save for the end to avoid wasting time at the beginning of the meeting. Some of this can just be done by docusign.”</a:t>
            </a:r>
            <a:endParaRPr sz="1000" b="0">
              <a:latin typeface="Lato Light"/>
              <a:ea typeface="Lato Light"/>
              <a:cs typeface="Lato Light"/>
              <a:sym typeface="Lato Light"/>
            </a:endParaRPr>
          </a:p>
        </p:txBody>
      </p:sp>
      <p:graphicFrame>
        <p:nvGraphicFramePr>
          <p:cNvPr id="367" name="Google Shape;367;p40"/>
          <p:cNvGraphicFramePr/>
          <p:nvPr/>
        </p:nvGraphicFramePr>
        <p:xfrm>
          <a:off x="438700" y="3211600"/>
          <a:ext cx="3000000" cy="3000000"/>
        </p:xfrm>
        <a:graphic>
          <a:graphicData uri="http://schemas.openxmlformats.org/drawingml/2006/table">
            <a:tbl>
              <a:tblPr>
                <a:noFill/>
                <a:tableStyleId>{B698C38A-E793-474D-8D20-C28E84F265D6}</a:tableStyleId>
              </a:tblPr>
              <a:tblGrid>
                <a:gridCol w="1773050">
                  <a:extLst>
                    <a:ext uri="{9D8B030D-6E8A-4147-A177-3AD203B41FA5}">
                      <a16:colId xmlns:a16="http://schemas.microsoft.com/office/drawing/2014/main" val="20000"/>
                    </a:ext>
                  </a:extLst>
                </a:gridCol>
                <a:gridCol w="945200">
                  <a:extLst>
                    <a:ext uri="{9D8B030D-6E8A-4147-A177-3AD203B41FA5}">
                      <a16:colId xmlns:a16="http://schemas.microsoft.com/office/drawing/2014/main" val="20001"/>
                    </a:ext>
                  </a:extLst>
                </a:gridCol>
                <a:gridCol w="920950">
                  <a:extLst>
                    <a:ext uri="{9D8B030D-6E8A-4147-A177-3AD203B41FA5}">
                      <a16:colId xmlns:a16="http://schemas.microsoft.com/office/drawing/2014/main" val="20002"/>
                    </a:ext>
                  </a:extLst>
                </a:gridCol>
                <a:gridCol w="1167900">
                  <a:extLst>
                    <a:ext uri="{9D8B030D-6E8A-4147-A177-3AD203B41FA5}">
                      <a16:colId xmlns:a16="http://schemas.microsoft.com/office/drawing/2014/main" val="20003"/>
                    </a:ext>
                  </a:extLst>
                </a:gridCol>
              </a:tblGrid>
              <a:tr h="236350">
                <a:tc>
                  <a:txBody>
                    <a:bodyPr/>
                    <a:lstStyle/>
                    <a:p>
                      <a:pPr marL="0" lvl="0" indent="0" algn="l" rtl="0">
                        <a:spcBef>
                          <a:spcPts val="0"/>
                        </a:spcBef>
                        <a:spcAft>
                          <a:spcPts val="0"/>
                        </a:spcAft>
                        <a:buNone/>
                      </a:pP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Shares</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 Gross</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 Fully Diluted</a:t>
                      </a:r>
                      <a:endParaRPr sz="800" b="1">
                        <a:latin typeface="Lato"/>
                        <a:ea typeface="Lato"/>
                        <a:cs typeface="Lato"/>
                        <a:sym typeface="Lato"/>
                      </a:endParaRPr>
                    </a:p>
                  </a:txBody>
                  <a:tcPr marL="54850" marR="54850" marT="36575" marB="27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85750">
                <a:tc>
                  <a:txBody>
                    <a:bodyPr/>
                    <a:lstStyle/>
                    <a:p>
                      <a:pPr marL="0" lvl="0" indent="0" algn="l" rtl="0">
                        <a:lnSpc>
                          <a:spcPct val="115000"/>
                        </a:lnSpc>
                        <a:spcBef>
                          <a:spcPts val="0"/>
                        </a:spcBef>
                        <a:spcAft>
                          <a:spcPts val="0"/>
                        </a:spcAft>
                        <a:buNone/>
                      </a:pPr>
                      <a:r>
                        <a:rPr lang="en" sz="800">
                          <a:latin typeface="Lato"/>
                          <a:ea typeface="Lato"/>
                          <a:cs typeface="Lato"/>
                          <a:sym typeface="Lato"/>
                        </a:rPr>
                        <a:t>Total Pool Size</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20,000,000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20.00%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l" rtl="0">
                        <a:lnSpc>
                          <a:spcPct val="115000"/>
                        </a:lnSpc>
                        <a:spcBef>
                          <a:spcPts val="0"/>
                        </a:spcBef>
                        <a:spcAft>
                          <a:spcPts val="0"/>
                        </a:spcAft>
                        <a:buNone/>
                      </a:pPr>
                      <a:r>
                        <a:rPr lang="en" sz="800">
                          <a:latin typeface="Lato"/>
                          <a:ea typeface="Lato"/>
                          <a:cs typeface="Lato"/>
                          <a:sym typeface="Lato"/>
                        </a:rPr>
                        <a:t>Options Previously Issued</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10,000,000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50.00%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lnSpc>
                          <a:spcPct val="115000"/>
                        </a:lnSpc>
                        <a:spcBef>
                          <a:spcPts val="0"/>
                        </a:spcBef>
                        <a:spcAft>
                          <a:spcPts val="0"/>
                        </a:spcAft>
                        <a:buNone/>
                      </a:pPr>
                      <a:r>
                        <a:rPr lang="en" sz="800">
                          <a:latin typeface="Lato"/>
                          <a:ea typeface="Lato"/>
                          <a:cs typeface="Lato"/>
                          <a:sym typeface="Lato"/>
                        </a:rPr>
                        <a:t>Options Proposed Today</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1,200,000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6.00%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1.20%</a:t>
                      </a:r>
                      <a:endParaRPr sz="800">
                        <a:latin typeface="Lato"/>
                        <a:ea typeface="Lato"/>
                        <a:cs typeface="Lato"/>
                        <a:sym typeface="Lato"/>
                      </a:endParaRPr>
                    </a:p>
                  </a:txBody>
                  <a:tcPr marL="91425" marR="91425" marT="45700" marB="457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lnSpc>
                          <a:spcPct val="115000"/>
                        </a:lnSpc>
                        <a:spcBef>
                          <a:spcPts val="0"/>
                        </a:spcBef>
                        <a:spcAft>
                          <a:spcPts val="0"/>
                        </a:spcAft>
                        <a:buNone/>
                      </a:pPr>
                      <a:r>
                        <a:rPr lang="en" sz="800">
                          <a:latin typeface="Lato"/>
                          <a:ea typeface="Lato"/>
                          <a:cs typeface="Lato"/>
                          <a:sym typeface="Lato"/>
                        </a:rPr>
                        <a:t>Remaining Unissued</a:t>
                      </a:r>
                      <a:endParaRPr sz="800">
                        <a:latin typeface="Lato"/>
                        <a:ea typeface="Lato"/>
                        <a:cs typeface="Lato"/>
                        <a:sym typeface="Lato"/>
                      </a:endParaRPr>
                    </a:p>
                  </a:txBody>
                  <a:tcPr marL="91425" marR="91425" marT="45700" marB="4570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8,800,000</a:t>
                      </a:r>
                      <a:endParaRPr sz="800">
                        <a:latin typeface="Lato"/>
                        <a:ea typeface="Lato"/>
                        <a:cs typeface="Lato"/>
                        <a:sym typeface="Lato"/>
                      </a:endParaRPr>
                    </a:p>
                  </a:txBody>
                  <a:tcPr marL="91425" marR="91425" marT="45700" marB="4570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50.00%</a:t>
                      </a:r>
                      <a:endParaRPr sz="800">
                        <a:latin typeface="Lato"/>
                        <a:ea typeface="Lato"/>
                        <a:cs typeface="Lato"/>
                        <a:sym typeface="Lato"/>
                      </a:endParaRPr>
                    </a:p>
                  </a:txBody>
                  <a:tcPr marL="91425" marR="91425" marT="45700" marB="4570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Lato"/>
                          <a:ea typeface="Lato"/>
                          <a:cs typeface="Lato"/>
                          <a:sym typeface="Lato"/>
                        </a:rPr>
                        <a:t>10.00%</a:t>
                      </a:r>
                      <a:endParaRPr sz="800">
                        <a:latin typeface="Lato"/>
                        <a:ea typeface="Lato"/>
                        <a:cs typeface="Lato"/>
                        <a:sym typeface="Lato"/>
                      </a:endParaRPr>
                    </a:p>
                  </a:txBody>
                  <a:tcPr marL="91425" marR="91425" marT="45700" marB="4570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68" name="Google Shape;368;p40"/>
          <p:cNvSpPr txBox="1"/>
          <p:nvPr/>
        </p:nvSpPr>
        <p:spPr>
          <a:xfrm>
            <a:off x="311700" y="2722250"/>
            <a:ext cx="4889400" cy="42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333333"/>
                </a:solidFill>
                <a:latin typeface="Lato Light"/>
                <a:ea typeface="Lato Light"/>
                <a:cs typeface="Lato Light"/>
                <a:sym typeface="Lato Light"/>
              </a:rPr>
              <a:t>Option Pool Data</a:t>
            </a:r>
            <a:endParaRPr sz="1800">
              <a:solidFill>
                <a:srgbClr val="333333"/>
              </a:solidFill>
              <a:latin typeface="Lato Light"/>
              <a:ea typeface="Lato Light"/>
              <a:cs typeface="Lato Light"/>
              <a:sym typeface="Lato Light"/>
            </a:endParaRPr>
          </a:p>
        </p:txBody>
      </p:sp>
      <p:sp>
        <p:nvSpPr>
          <p:cNvPr id="369" name="Google Shape;369;p40"/>
          <p:cNvSpPr txBox="1">
            <a:spLocks noGrp="1"/>
          </p:cNvSpPr>
          <p:nvPr>
            <p:ph type="title"/>
          </p:nvPr>
        </p:nvSpPr>
        <p:spPr>
          <a:xfrm>
            <a:off x="6182350" y="35424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cxnSp>
        <p:nvCxnSpPr>
          <p:cNvPr id="370" name="Google Shape;370;p40"/>
          <p:cNvCxnSpPr/>
          <p:nvPr/>
        </p:nvCxnSpPr>
        <p:spPr>
          <a:xfrm>
            <a:off x="6307700" y="3878663"/>
            <a:ext cx="165600" cy="0"/>
          </a:xfrm>
          <a:prstGeom prst="straightConnector1">
            <a:avLst/>
          </a:prstGeom>
          <a:noFill/>
          <a:ln w="19050" cap="flat" cmpd="sng">
            <a:solidFill>
              <a:srgbClr val="BE0026"/>
            </a:solidFill>
            <a:prstDash val="solid"/>
            <a:round/>
            <a:headEnd type="none" w="med" len="med"/>
            <a:tailEnd type="none" w="med" len="med"/>
          </a:ln>
        </p:spPr>
      </p:cxnSp>
      <p:pic>
        <p:nvPicPr>
          <p:cNvPr id="371" name="Google Shape;371;p40"/>
          <p:cNvPicPr preferRelativeResize="0"/>
          <p:nvPr/>
        </p:nvPicPr>
        <p:blipFill>
          <a:blip r:embed="rId4">
            <a:alphaModFix/>
          </a:blip>
          <a:stretch>
            <a:fillRect/>
          </a:stretch>
        </p:blipFill>
        <p:spPr>
          <a:xfrm>
            <a:off x="5544950" y="3674913"/>
            <a:ext cx="585216" cy="585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title"/>
          </p:nvPr>
        </p:nvSpPr>
        <p:spPr>
          <a:xfrm>
            <a:off x="311700"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latin typeface="Lato"/>
              <a:ea typeface="Lato"/>
              <a:cs typeface="Lato"/>
              <a:sym typeface="Lato"/>
            </a:endParaRPr>
          </a:p>
        </p:txBody>
      </p:sp>
      <p:sp>
        <p:nvSpPr>
          <p:cNvPr id="377" name="Google Shape;377;p41"/>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2</a:t>
            </a:r>
            <a:r>
              <a:rPr lang="en" sz="1000" b="0">
                <a:solidFill>
                  <a:srgbClr val="666666"/>
                </a:solidFill>
                <a:latin typeface="Lato"/>
                <a:ea typeface="Lato"/>
                <a:cs typeface="Lato"/>
                <a:sym typeface="Lato"/>
              </a:rPr>
              <a:t>0 minutes</a:t>
            </a:r>
            <a:endParaRPr sz="1000" b="0">
              <a:solidFill>
                <a:srgbClr val="666666"/>
              </a:solidFill>
              <a:latin typeface="Lato"/>
              <a:ea typeface="Lato"/>
              <a:cs typeface="Lato"/>
              <a:sym typeface="Lato"/>
            </a:endParaRPr>
          </a:p>
        </p:txBody>
      </p:sp>
      <p:pic>
        <p:nvPicPr>
          <p:cNvPr id="378" name="Google Shape;378;p41"/>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79" name="Google Shape;379;p41"/>
          <p:cNvSpPr txBox="1">
            <a:spLocks noGrp="1"/>
          </p:cNvSpPr>
          <p:nvPr>
            <p:ph type="title"/>
          </p:nvPr>
        </p:nvSpPr>
        <p:spPr>
          <a:xfrm>
            <a:off x="6181575" y="3934924"/>
            <a:ext cx="2901600" cy="97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latin typeface="Lato Light"/>
                <a:ea typeface="Lato Light"/>
                <a:cs typeface="Lato Light"/>
                <a:sym typeface="Lato Light"/>
              </a:rPr>
              <a:t>“Open ended discussion of the most pressing needs of the business. ”</a:t>
            </a:r>
            <a:endParaRPr sz="1000" b="0">
              <a:latin typeface="Lato Light"/>
              <a:ea typeface="Lato Light"/>
              <a:cs typeface="Lato Light"/>
              <a:sym typeface="Lato Light"/>
            </a:endParaRPr>
          </a:p>
        </p:txBody>
      </p:sp>
      <p:sp>
        <p:nvSpPr>
          <p:cNvPr id="380" name="Google Shape;380;p41"/>
          <p:cNvSpPr txBox="1">
            <a:spLocks noGrp="1"/>
          </p:cNvSpPr>
          <p:nvPr>
            <p:ph type="title"/>
          </p:nvPr>
        </p:nvSpPr>
        <p:spPr>
          <a:xfrm>
            <a:off x="6182350" y="35424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cxnSp>
        <p:nvCxnSpPr>
          <p:cNvPr id="381" name="Google Shape;381;p41"/>
          <p:cNvCxnSpPr/>
          <p:nvPr/>
        </p:nvCxnSpPr>
        <p:spPr>
          <a:xfrm>
            <a:off x="6307700" y="3878663"/>
            <a:ext cx="165600" cy="0"/>
          </a:xfrm>
          <a:prstGeom prst="straightConnector1">
            <a:avLst/>
          </a:prstGeom>
          <a:noFill/>
          <a:ln w="19050" cap="flat" cmpd="sng">
            <a:solidFill>
              <a:srgbClr val="BE0026"/>
            </a:solidFill>
            <a:prstDash val="solid"/>
            <a:round/>
            <a:headEnd type="none" w="med" len="med"/>
            <a:tailEnd type="none" w="med" len="med"/>
          </a:ln>
        </p:spPr>
      </p:cxnSp>
      <p:pic>
        <p:nvPicPr>
          <p:cNvPr id="382" name="Google Shape;382;p41"/>
          <p:cNvPicPr preferRelativeResize="0"/>
          <p:nvPr/>
        </p:nvPicPr>
        <p:blipFill>
          <a:blip r:embed="rId4">
            <a:alphaModFix/>
          </a:blip>
          <a:stretch>
            <a:fillRect/>
          </a:stretch>
        </p:blipFill>
        <p:spPr>
          <a:xfrm>
            <a:off x="5544950" y="3674913"/>
            <a:ext cx="585216" cy="5852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title"/>
          </p:nvPr>
        </p:nvSpPr>
        <p:spPr>
          <a:xfrm>
            <a:off x="1820206" y="1644889"/>
            <a:ext cx="5496600" cy="927000"/>
          </a:xfrm>
          <a:prstGeom prst="rect">
            <a:avLst/>
          </a:prstGeom>
          <a:noFill/>
          <a:ln>
            <a:noFill/>
          </a:ln>
        </p:spPr>
        <p:txBody>
          <a:bodyPr spcFirstLastPara="1" wrap="square" lIns="68575" tIns="34275" rIns="68575" bIns="34275" anchor="b" anchorCtr="0">
            <a:noAutofit/>
          </a:bodyPr>
          <a:lstStyle/>
          <a:p>
            <a:pPr marL="0" lvl="0" indent="0" algn="ctr" rtl="0">
              <a:lnSpc>
                <a:spcPct val="120000"/>
              </a:lnSpc>
              <a:spcBef>
                <a:spcPts val="0"/>
              </a:spcBef>
              <a:spcAft>
                <a:spcPts val="0"/>
              </a:spcAft>
              <a:buClr>
                <a:schemeClr val="dk1"/>
              </a:buClr>
              <a:buSzPts val="1100"/>
              <a:buFont typeface="Arial"/>
              <a:buNone/>
            </a:pPr>
            <a:r>
              <a:rPr lang="en" sz="3200"/>
              <a:t>Appendix</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21644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CEO</a:t>
            </a:r>
            <a:r>
              <a:rPr lang="en">
                <a:latin typeface="Lato"/>
                <a:ea typeface="Lato"/>
                <a:cs typeface="Lato"/>
                <a:sym typeface="Lato"/>
              </a:rPr>
              <a:t> </a:t>
            </a:r>
            <a:r>
              <a:rPr lang="en"/>
              <a:t>Update</a:t>
            </a:r>
            <a:endParaRPr>
              <a:latin typeface="Lato"/>
              <a:ea typeface="Lato"/>
              <a:cs typeface="Lato"/>
              <a:sym typeface="Lato"/>
            </a:endParaRPr>
          </a:p>
        </p:txBody>
      </p:sp>
      <p:sp>
        <p:nvSpPr>
          <p:cNvPr id="95" name="Google Shape;95;p19"/>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96" name="Google Shape;96;p19"/>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97" name="Google Shape;97;p19"/>
          <p:cNvSpPr txBox="1">
            <a:spLocks noGrp="1"/>
          </p:cNvSpPr>
          <p:nvPr>
            <p:ph type="title"/>
          </p:nvPr>
        </p:nvSpPr>
        <p:spPr>
          <a:xfrm>
            <a:off x="5797725" y="387097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98" name="Google Shape;98;p19"/>
          <p:cNvSpPr txBox="1">
            <a:spLocks noGrp="1"/>
          </p:cNvSpPr>
          <p:nvPr>
            <p:ph type="title"/>
          </p:nvPr>
        </p:nvSpPr>
        <p:spPr>
          <a:xfrm>
            <a:off x="5797725" y="4246375"/>
            <a:ext cx="3224700" cy="88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solidFill>
                  <a:schemeClr val="dk2"/>
                </a:solidFill>
                <a:latin typeface="Lato Light"/>
                <a:ea typeface="Lato Light"/>
                <a:cs typeface="Lato Light"/>
                <a:sym typeface="Lato Light"/>
              </a:rPr>
              <a:t>“This slide is your 30,000 foot strategic update. What’s going well, what’s not going well. What’s keeping you up at night.”</a:t>
            </a:r>
            <a:endParaRPr sz="1000" b="0">
              <a:solidFill>
                <a:schemeClr val="dk2"/>
              </a:solidFill>
              <a:latin typeface="Lato Light"/>
              <a:ea typeface="Lato Light"/>
              <a:cs typeface="Lato Light"/>
              <a:sym typeface="Lato Light"/>
            </a:endParaRPr>
          </a:p>
        </p:txBody>
      </p:sp>
      <p:cxnSp>
        <p:nvCxnSpPr>
          <p:cNvPr id="99" name="Google Shape;99;p19"/>
          <p:cNvCxnSpPr/>
          <p:nvPr/>
        </p:nvCxnSpPr>
        <p:spPr>
          <a:xfrm>
            <a:off x="5899550" y="4219913"/>
            <a:ext cx="165600" cy="0"/>
          </a:xfrm>
          <a:prstGeom prst="straightConnector1">
            <a:avLst/>
          </a:prstGeom>
          <a:noFill/>
          <a:ln w="19050" cap="flat" cmpd="sng">
            <a:solidFill>
              <a:srgbClr val="BE0026"/>
            </a:solidFill>
            <a:prstDash val="solid"/>
            <a:round/>
            <a:headEnd type="none" w="med" len="med"/>
            <a:tailEnd type="none" w="med" len="med"/>
          </a:ln>
        </p:spPr>
      </p:cxnSp>
      <p:pic>
        <p:nvPicPr>
          <p:cNvPr id="100" name="Google Shape;100;p19"/>
          <p:cNvPicPr preferRelativeResize="0"/>
          <p:nvPr/>
        </p:nvPicPr>
        <p:blipFill>
          <a:blip r:embed="rId4">
            <a:alphaModFix/>
          </a:blip>
          <a:stretch>
            <a:fillRect/>
          </a:stretch>
        </p:blipFill>
        <p:spPr>
          <a:xfrm>
            <a:off x="5160475" y="3964113"/>
            <a:ext cx="585216" cy="585216"/>
          </a:xfrm>
          <a:prstGeom prst="rect">
            <a:avLst/>
          </a:prstGeom>
          <a:noFill/>
          <a:ln>
            <a:noFill/>
          </a:ln>
        </p:spPr>
      </p:pic>
      <p:sp>
        <p:nvSpPr>
          <p:cNvPr id="101" name="Google Shape;101;p19"/>
          <p:cNvSpPr txBox="1"/>
          <p:nvPr/>
        </p:nvSpPr>
        <p:spPr>
          <a:xfrm>
            <a:off x="1003425" y="1177225"/>
            <a:ext cx="3057600" cy="24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What’s Working</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Recent or near term wins</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New processes  delivering better than expected</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Milestones or company achievements</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Product traction or positive media recognition</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New major hires or team victories</a:t>
            </a:r>
            <a:endParaRPr sz="1000">
              <a:solidFill>
                <a:srgbClr val="666666"/>
              </a:solidFill>
              <a:latin typeface="Lato"/>
              <a:ea typeface="Lato"/>
              <a:cs typeface="Lato"/>
              <a:sym typeface="Lato"/>
            </a:endParaRPr>
          </a:p>
        </p:txBody>
      </p:sp>
      <p:sp>
        <p:nvSpPr>
          <p:cNvPr id="102" name="Google Shape;102;p19"/>
          <p:cNvSpPr txBox="1"/>
          <p:nvPr/>
        </p:nvSpPr>
        <p:spPr>
          <a:xfrm>
            <a:off x="4930300" y="1177225"/>
            <a:ext cx="3705600" cy="26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What’s Not Working</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Recurring processes that are broken</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Issues that need solving</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Recent negative development</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Long term strategy or product concerns</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Existential risks</a:t>
            </a:r>
            <a:endParaRPr sz="1000">
              <a:solidFill>
                <a:srgbClr val="666666"/>
              </a:solidFill>
              <a:latin typeface="Lato"/>
              <a:ea typeface="Lato"/>
              <a:cs typeface="Lato"/>
              <a:sym typeface="Lato"/>
            </a:endParaRPr>
          </a:p>
          <a:p>
            <a:pPr marL="457200" lvl="0" indent="-292100" algn="l" rtl="0">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Competitive threats</a:t>
            </a:r>
            <a:endParaRPr sz="1500">
              <a:solidFill>
                <a:srgbClr val="666666"/>
              </a:solidFill>
              <a:latin typeface="Lato"/>
              <a:ea typeface="Lato"/>
              <a:cs typeface="Lato"/>
              <a:sym typeface="Lato"/>
            </a:endParaRPr>
          </a:p>
        </p:txBody>
      </p:sp>
      <p:cxnSp>
        <p:nvCxnSpPr>
          <p:cNvPr id="103" name="Google Shape;103;p19"/>
          <p:cNvCxnSpPr/>
          <p:nvPr/>
        </p:nvCxnSpPr>
        <p:spPr>
          <a:xfrm>
            <a:off x="4365625" y="1341450"/>
            <a:ext cx="20400" cy="2855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9275" y="206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Strategic Learnings</a:t>
            </a:r>
            <a:endParaRPr>
              <a:latin typeface="Lato"/>
              <a:ea typeface="Lato"/>
              <a:cs typeface="Lato"/>
              <a:sym typeface="Lato"/>
            </a:endParaRPr>
          </a:p>
        </p:txBody>
      </p:sp>
      <p:sp>
        <p:nvSpPr>
          <p:cNvPr id="109" name="Google Shape;109;p20"/>
          <p:cNvSpPr txBox="1"/>
          <p:nvPr/>
        </p:nvSpPr>
        <p:spPr>
          <a:xfrm>
            <a:off x="445100" y="1040400"/>
            <a:ext cx="7196100" cy="18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What’s the “diff” on the investor presentation (i.e. if you were to write your investor presentation today, what would be different)?</a:t>
            </a:r>
            <a:endParaRPr sz="1600" b="1">
              <a:solidFill>
                <a:srgbClr val="333333"/>
              </a:solidFill>
              <a:latin typeface="Lato"/>
              <a:ea typeface="Lato"/>
              <a:cs typeface="Lato"/>
              <a:sym typeface="Lato"/>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Initially believed A about market; now know B</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Expected early adopters to be X, but turns out they are Y and Z</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Forecasted growth at certain speed, realized that was too slow/too fast</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Changes in the competitive landscape</a:t>
            </a: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a:solidFill>
                <a:srgbClr val="333333"/>
              </a:solidFill>
              <a:latin typeface="Lato Light"/>
              <a:ea typeface="Lato Light"/>
              <a:cs typeface="Lato Light"/>
              <a:sym typeface="Lato Light"/>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sp>
        <p:nvSpPr>
          <p:cNvPr id="110" name="Google Shape;110;p20"/>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5</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111" name="Google Shape;111;p20"/>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112" name="Google Shape;112;p20"/>
          <p:cNvSpPr txBox="1">
            <a:spLocks noGrp="1"/>
          </p:cNvSpPr>
          <p:nvPr>
            <p:ph type="title"/>
          </p:nvPr>
        </p:nvSpPr>
        <p:spPr>
          <a:xfrm>
            <a:off x="5821500" y="36581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113" name="Google Shape;113;p20"/>
          <p:cNvSpPr txBox="1">
            <a:spLocks noGrp="1"/>
          </p:cNvSpPr>
          <p:nvPr>
            <p:ph type="title"/>
          </p:nvPr>
        </p:nvSpPr>
        <p:spPr>
          <a:xfrm>
            <a:off x="5821500" y="4040925"/>
            <a:ext cx="3010800" cy="84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solidFill>
                  <a:schemeClr val="dk2"/>
                </a:solidFill>
                <a:latin typeface="Lato Light"/>
                <a:ea typeface="Lato Light"/>
                <a:cs typeface="Lato Light"/>
                <a:sym typeface="Lato Light"/>
              </a:rPr>
              <a:t>“What have you learned about the market since the last board meeting?”</a:t>
            </a:r>
            <a:endParaRPr sz="1000" b="0">
              <a:solidFill>
                <a:schemeClr val="dk2"/>
              </a:solidFill>
              <a:latin typeface="Lato Light"/>
              <a:ea typeface="Lato Light"/>
              <a:cs typeface="Lato Light"/>
              <a:sym typeface="Lato Light"/>
            </a:endParaRPr>
          </a:p>
        </p:txBody>
      </p:sp>
      <p:cxnSp>
        <p:nvCxnSpPr>
          <p:cNvPr id="114" name="Google Shape;114;p20"/>
          <p:cNvCxnSpPr/>
          <p:nvPr/>
        </p:nvCxnSpPr>
        <p:spPr>
          <a:xfrm>
            <a:off x="5942300" y="4009888"/>
            <a:ext cx="165600" cy="0"/>
          </a:xfrm>
          <a:prstGeom prst="straightConnector1">
            <a:avLst/>
          </a:prstGeom>
          <a:noFill/>
          <a:ln w="19050" cap="flat" cmpd="sng">
            <a:solidFill>
              <a:srgbClr val="BE0026"/>
            </a:solidFill>
            <a:prstDash val="solid"/>
            <a:round/>
            <a:headEnd type="none" w="med" len="med"/>
            <a:tailEnd type="none" w="med" len="med"/>
          </a:ln>
        </p:spPr>
      </p:cxnSp>
      <p:pic>
        <p:nvPicPr>
          <p:cNvPr id="115" name="Google Shape;115;p20"/>
          <p:cNvPicPr preferRelativeResize="0"/>
          <p:nvPr/>
        </p:nvPicPr>
        <p:blipFill>
          <a:blip r:embed="rId4">
            <a:alphaModFix/>
          </a:blip>
          <a:stretch>
            <a:fillRect/>
          </a:stretch>
        </p:blipFill>
        <p:spPr>
          <a:xfrm>
            <a:off x="5243575" y="3754088"/>
            <a:ext cx="585216" cy="58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9275" y="206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Company Priorities</a:t>
            </a:r>
            <a:endParaRPr>
              <a:latin typeface="Lato"/>
              <a:ea typeface="Lato"/>
              <a:cs typeface="Lato"/>
              <a:sym typeface="Lato"/>
            </a:endParaRPr>
          </a:p>
        </p:txBody>
      </p:sp>
      <p:sp>
        <p:nvSpPr>
          <p:cNvPr id="121" name="Google Shape;121;p21"/>
          <p:cNvSpPr txBox="1"/>
          <p:nvPr/>
        </p:nvSpPr>
        <p:spPr>
          <a:xfrm>
            <a:off x="445100" y="1040400"/>
            <a:ext cx="7196100" cy="18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333333"/>
                </a:solidFill>
                <a:latin typeface="Lato"/>
                <a:ea typeface="Lato"/>
                <a:cs typeface="Lato"/>
                <a:sym typeface="Lato"/>
              </a:rPr>
              <a:t>What are the company’s top 3-5 priorities this quarter? </a:t>
            </a:r>
            <a:endParaRPr sz="1600" b="1">
              <a:solidFill>
                <a:srgbClr val="333333"/>
              </a:solidFill>
              <a:latin typeface="Lato"/>
              <a:ea typeface="Lato"/>
              <a:cs typeface="Lato"/>
              <a:sym typeface="Lato"/>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Priority 1</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Priority 2</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Priority 3</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Priority 4</a:t>
            </a:r>
            <a:endParaRPr sz="1600">
              <a:solidFill>
                <a:srgbClr val="333333"/>
              </a:solidFill>
              <a:latin typeface="Lato Light"/>
              <a:ea typeface="Lato Light"/>
              <a:cs typeface="Lato Light"/>
              <a:sym typeface="Lato Light"/>
            </a:endParaRPr>
          </a:p>
          <a:p>
            <a:pPr marL="457200" lvl="0" indent="-330200" algn="l" rtl="0">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Priority 5</a:t>
            </a:r>
            <a:endParaRPr sz="1600">
              <a:solidFill>
                <a:srgbClr val="333333"/>
              </a:solidFill>
              <a:latin typeface="Lato Light"/>
              <a:ea typeface="Lato Light"/>
              <a:cs typeface="Lato Light"/>
              <a:sym typeface="Lato Light"/>
            </a:endParaRPr>
          </a:p>
          <a:p>
            <a:pPr marL="0" lvl="0" indent="0" algn="l" rtl="0">
              <a:lnSpc>
                <a:spcPct val="115000"/>
              </a:lnSpc>
              <a:spcBef>
                <a:spcPts val="0"/>
              </a:spcBef>
              <a:spcAft>
                <a:spcPts val="0"/>
              </a:spcAft>
              <a:buNone/>
            </a:pPr>
            <a:endParaRPr>
              <a:solidFill>
                <a:srgbClr val="333333"/>
              </a:solidFill>
              <a:latin typeface="Lato Light"/>
              <a:ea typeface="Lato Light"/>
              <a:cs typeface="Lato Light"/>
              <a:sym typeface="Lato Light"/>
            </a:endParaRPr>
          </a:p>
          <a:p>
            <a:pPr marL="457200" lvl="0" indent="0" algn="l" rtl="0">
              <a:lnSpc>
                <a:spcPct val="115000"/>
              </a:lnSpc>
              <a:spcBef>
                <a:spcPts val="0"/>
              </a:spcBef>
              <a:spcAft>
                <a:spcPts val="0"/>
              </a:spcAft>
              <a:buNone/>
            </a:pPr>
            <a:endParaRPr sz="1600">
              <a:solidFill>
                <a:srgbClr val="333333"/>
              </a:solidFill>
              <a:latin typeface="Lato Light"/>
              <a:ea typeface="Lato Light"/>
              <a:cs typeface="Lato Light"/>
              <a:sym typeface="Lato Light"/>
            </a:endParaRPr>
          </a:p>
        </p:txBody>
      </p:sp>
      <p:sp>
        <p:nvSpPr>
          <p:cNvPr id="122" name="Google Shape;122;p21"/>
          <p:cNvSpPr txBox="1">
            <a:spLocks noGrp="1"/>
          </p:cNvSpPr>
          <p:nvPr>
            <p:ph type="title"/>
          </p:nvPr>
        </p:nvSpPr>
        <p:spPr>
          <a:xfrm>
            <a:off x="8123700" y="385825"/>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5</a:t>
            </a:r>
            <a:r>
              <a:rPr lang="en" sz="1000" b="0">
                <a:solidFill>
                  <a:srgbClr val="666666"/>
                </a:solidFill>
                <a:latin typeface="Lato"/>
                <a:ea typeface="Lato"/>
                <a:cs typeface="Lato"/>
                <a:sym typeface="Lato"/>
              </a:rPr>
              <a:t> minutes</a:t>
            </a:r>
            <a:endParaRPr sz="1000" b="0">
              <a:solidFill>
                <a:srgbClr val="666666"/>
              </a:solidFill>
              <a:latin typeface="Lato"/>
              <a:ea typeface="Lato"/>
              <a:cs typeface="Lato"/>
              <a:sym typeface="Lato"/>
            </a:endParaRPr>
          </a:p>
        </p:txBody>
      </p:sp>
      <p:pic>
        <p:nvPicPr>
          <p:cNvPr id="123" name="Google Shape;123;p21"/>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124" name="Google Shape;124;p21"/>
          <p:cNvSpPr txBox="1">
            <a:spLocks noGrp="1"/>
          </p:cNvSpPr>
          <p:nvPr>
            <p:ph type="title"/>
          </p:nvPr>
        </p:nvSpPr>
        <p:spPr>
          <a:xfrm>
            <a:off x="5821500" y="4040925"/>
            <a:ext cx="3010800" cy="84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0">
                <a:solidFill>
                  <a:schemeClr val="dk2"/>
                </a:solidFill>
                <a:latin typeface="Lato Light"/>
                <a:ea typeface="Lato Light"/>
                <a:cs typeface="Lato Light"/>
                <a:sym typeface="Lato Light"/>
              </a:rPr>
              <a:t>“In light of the strategic learnings, CEOs should constantly be prioritizing and reprioritizing the most important initiatives. If you do OKRs, then this list of priorities can provide a first draft of your quarterly objectives.” </a:t>
            </a:r>
            <a:endParaRPr sz="1000" b="0">
              <a:solidFill>
                <a:schemeClr val="dk2"/>
              </a:solidFill>
              <a:latin typeface="Lato Light"/>
              <a:ea typeface="Lato Light"/>
              <a:cs typeface="Lato Light"/>
              <a:sym typeface="Lato Light"/>
            </a:endParaRPr>
          </a:p>
        </p:txBody>
      </p:sp>
      <p:sp>
        <p:nvSpPr>
          <p:cNvPr id="125" name="Google Shape;125;p21"/>
          <p:cNvSpPr txBox="1">
            <a:spLocks noGrp="1"/>
          </p:cNvSpPr>
          <p:nvPr>
            <p:ph type="title"/>
          </p:nvPr>
        </p:nvSpPr>
        <p:spPr>
          <a:xfrm>
            <a:off x="5821500" y="365812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cxnSp>
        <p:nvCxnSpPr>
          <p:cNvPr id="126" name="Google Shape;126;p21"/>
          <p:cNvCxnSpPr/>
          <p:nvPr/>
        </p:nvCxnSpPr>
        <p:spPr>
          <a:xfrm>
            <a:off x="5942300" y="4009888"/>
            <a:ext cx="165600" cy="0"/>
          </a:xfrm>
          <a:prstGeom prst="straightConnector1">
            <a:avLst/>
          </a:prstGeom>
          <a:noFill/>
          <a:ln w="19050" cap="flat" cmpd="sng">
            <a:solidFill>
              <a:srgbClr val="BE0026"/>
            </a:solidFill>
            <a:prstDash val="solid"/>
            <a:round/>
            <a:headEnd type="none" w="med" len="med"/>
            <a:tailEnd type="none" w="med" len="med"/>
          </a:ln>
        </p:spPr>
      </p:cxnSp>
      <p:pic>
        <p:nvPicPr>
          <p:cNvPr id="127" name="Google Shape;127;p21"/>
          <p:cNvPicPr preferRelativeResize="0"/>
          <p:nvPr/>
        </p:nvPicPr>
        <p:blipFill>
          <a:blip r:embed="rId4">
            <a:alphaModFix/>
          </a:blip>
          <a:stretch>
            <a:fillRect/>
          </a:stretch>
        </p:blipFill>
        <p:spPr>
          <a:xfrm>
            <a:off x="5243575" y="3754088"/>
            <a:ext cx="585216" cy="5852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133" name="Google Shape;133;p22"/>
          <p:cNvPicPr preferRelativeResize="0"/>
          <p:nvPr/>
        </p:nvPicPr>
        <p:blipFill>
          <a:blip r:embed="rId3">
            <a:alphaModFix/>
          </a:blip>
          <a:stretch>
            <a:fillRect/>
          </a:stretch>
        </p:blipFill>
        <p:spPr>
          <a:xfrm>
            <a:off x="7933150" y="360075"/>
            <a:ext cx="211350" cy="211350"/>
          </a:xfrm>
          <a:prstGeom prst="rect">
            <a:avLst/>
          </a:prstGeom>
          <a:noFill/>
          <a:ln>
            <a:noFill/>
          </a:ln>
        </p:spPr>
      </p:pic>
      <p:cxnSp>
        <p:nvCxnSpPr>
          <p:cNvPr id="134" name="Google Shape;134;p22"/>
          <p:cNvCxnSpPr>
            <a:stCxn id="135" idx="3"/>
          </p:cNvCxnSpPr>
          <p:nvPr/>
        </p:nvCxnSpPr>
        <p:spPr>
          <a:xfrm>
            <a:off x="667768" y="4558350"/>
            <a:ext cx="4154100" cy="0"/>
          </a:xfrm>
          <a:prstGeom prst="straightConnector1">
            <a:avLst/>
          </a:prstGeom>
          <a:noFill/>
          <a:ln w="9525" cap="flat" cmpd="sng">
            <a:solidFill>
              <a:srgbClr val="DEE2E6"/>
            </a:solidFill>
            <a:prstDash val="solid"/>
            <a:round/>
            <a:headEnd type="none" w="med" len="med"/>
            <a:tailEnd type="none" w="med" len="med"/>
          </a:ln>
        </p:spPr>
      </p:cxnSp>
      <p:sp>
        <p:nvSpPr>
          <p:cNvPr id="136" name="Google Shape;136;p22"/>
          <p:cNvSpPr txBox="1"/>
          <p:nvPr/>
        </p:nvSpPr>
        <p:spPr>
          <a:xfrm>
            <a:off x="677228" y="3115475"/>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$3.6M</a:t>
            </a:r>
            <a:endParaRPr sz="800">
              <a:solidFill>
                <a:srgbClr val="181818"/>
              </a:solidFill>
              <a:latin typeface="Lato"/>
              <a:ea typeface="Lato"/>
              <a:cs typeface="Lato"/>
              <a:sym typeface="Lato"/>
            </a:endParaRPr>
          </a:p>
        </p:txBody>
      </p:sp>
      <p:sp>
        <p:nvSpPr>
          <p:cNvPr id="137" name="Google Shape;137;p22"/>
          <p:cNvSpPr txBox="1"/>
          <p:nvPr/>
        </p:nvSpPr>
        <p:spPr>
          <a:xfrm>
            <a:off x="311700" y="216425"/>
            <a:ext cx="7411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D0D0D"/>
                </a:solidFill>
                <a:latin typeface="Lato"/>
                <a:ea typeface="Lato"/>
                <a:cs typeface="Lato"/>
                <a:sym typeface="Lato"/>
              </a:rPr>
              <a:t>Runway</a:t>
            </a:r>
            <a:endParaRPr sz="2400" b="1">
              <a:solidFill>
                <a:srgbClr val="0D0D0D"/>
              </a:solidFill>
              <a:latin typeface="Lato"/>
              <a:ea typeface="Lato"/>
              <a:cs typeface="Lato"/>
              <a:sym typeface="Lato"/>
            </a:endParaRPr>
          </a:p>
        </p:txBody>
      </p:sp>
      <p:sp>
        <p:nvSpPr>
          <p:cNvPr id="138" name="Google Shape;138;p22"/>
          <p:cNvSpPr txBox="1"/>
          <p:nvPr/>
        </p:nvSpPr>
        <p:spPr>
          <a:xfrm>
            <a:off x="359671" y="1003626"/>
            <a:ext cx="1160100" cy="18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C4C4C"/>
                </a:solidFill>
                <a:latin typeface="Lato"/>
                <a:ea typeface="Lato"/>
                <a:cs typeface="Lato"/>
                <a:sym typeface="Lato"/>
              </a:rPr>
              <a:t>CASH IN BANK</a:t>
            </a:r>
            <a:endParaRPr sz="800">
              <a:solidFill>
                <a:srgbClr val="4C4C4C"/>
              </a:solidFill>
              <a:latin typeface="Lato"/>
              <a:ea typeface="Lato"/>
              <a:cs typeface="Lato"/>
              <a:sym typeface="Lato"/>
            </a:endParaRPr>
          </a:p>
        </p:txBody>
      </p:sp>
      <p:sp>
        <p:nvSpPr>
          <p:cNvPr id="139" name="Google Shape;139;p22"/>
          <p:cNvSpPr txBox="1"/>
          <p:nvPr/>
        </p:nvSpPr>
        <p:spPr>
          <a:xfrm>
            <a:off x="1782884" y="1003626"/>
            <a:ext cx="1160100" cy="18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C4C4C"/>
                </a:solidFill>
                <a:latin typeface="Lato"/>
                <a:ea typeface="Lato"/>
                <a:cs typeface="Lato"/>
                <a:sym typeface="Lato"/>
              </a:rPr>
              <a:t>MONTHLY BURN</a:t>
            </a:r>
            <a:endParaRPr sz="800">
              <a:solidFill>
                <a:srgbClr val="4C4C4C"/>
              </a:solidFill>
              <a:latin typeface="Lato"/>
              <a:ea typeface="Lato"/>
              <a:cs typeface="Lato"/>
              <a:sym typeface="Lato"/>
            </a:endParaRPr>
          </a:p>
        </p:txBody>
      </p:sp>
      <p:sp>
        <p:nvSpPr>
          <p:cNvPr id="140" name="Google Shape;140;p22"/>
          <p:cNvSpPr txBox="1"/>
          <p:nvPr/>
        </p:nvSpPr>
        <p:spPr>
          <a:xfrm>
            <a:off x="3590620" y="1003626"/>
            <a:ext cx="1160100" cy="18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4C4C4C"/>
                </a:solidFill>
                <a:latin typeface="Lato"/>
                <a:ea typeface="Lato"/>
                <a:cs typeface="Lato"/>
                <a:sym typeface="Lato"/>
              </a:rPr>
              <a:t>RUNWAY</a:t>
            </a:r>
            <a:endParaRPr sz="800">
              <a:solidFill>
                <a:srgbClr val="4C4C4C"/>
              </a:solidFill>
              <a:latin typeface="Lato"/>
              <a:ea typeface="Lato"/>
              <a:cs typeface="Lato"/>
              <a:sym typeface="Lato"/>
            </a:endParaRPr>
          </a:p>
        </p:txBody>
      </p:sp>
      <p:sp>
        <p:nvSpPr>
          <p:cNvPr id="141" name="Google Shape;141;p22"/>
          <p:cNvSpPr txBox="1"/>
          <p:nvPr/>
        </p:nvSpPr>
        <p:spPr>
          <a:xfrm>
            <a:off x="370021" y="1190238"/>
            <a:ext cx="1206900" cy="32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181818"/>
                </a:solidFill>
                <a:latin typeface="Lato"/>
                <a:ea typeface="Lato"/>
                <a:cs typeface="Lato"/>
                <a:sym typeface="Lato"/>
              </a:rPr>
              <a:t>$5,100,742</a:t>
            </a:r>
            <a:endParaRPr>
              <a:latin typeface="Lato"/>
              <a:ea typeface="Lato"/>
              <a:cs typeface="Lato"/>
              <a:sym typeface="Lato"/>
            </a:endParaRPr>
          </a:p>
        </p:txBody>
      </p:sp>
      <p:sp>
        <p:nvSpPr>
          <p:cNvPr id="142" name="Google Shape;142;p22"/>
          <p:cNvSpPr txBox="1"/>
          <p:nvPr/>
        </p:nvSpPr>
        <p:spPr>
          <a:xfrm>
            <a:off x="1782872" y="1190250"/>
            <a:ext cx="1608900" cy="32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E53E3E"/>
                </a:solidFill>
                <a:latin typeface="Lato"/>
                <a:ea typeface="Lato"/>
                <a:cs typeface="Lato"/>
                <a:sym typeface="Lato"/>
              </a:rPr>
              <a:t>-$182K</a:t>
            </a:r>
            <a:r>
              <a:rPr lang="en">
                <a:solidFill>
                  <a:srgbClr val="6C757D"/>
                </a:solidFill>
                <a:latin typeface="Lato"/>
                <a:ea typeface="Lato"/>
                <a:cs typeface="Lato"/>
                <a:sym typeface="Lato"/>
              </a:rPr>
              <a:t> (Aug)</a:t>
            </a:r>
            <a:endParaRPr>
              <a:solidFill>
                <a:srgbClr val="6C757D"/>
              </a:solidFill>
              <a:latin typeface="Lato"/>
              <a:ea typeface="Lato"/>
              <a:cs typeface="Lato"/>
              <a:sym typeface="Lato"/>
            </a:endParaRPr>
          </a:p>
        </p:txBody>
      </p:sp>
      <p:grpSp>
        <p:nvGrpSpPr>
          <p:cNvPr id="143" name="Google Shape;143;p22"/>
          <p:cNvGrpSpPr/>
          <p:nvPr/>
        </p:nvGrpSpPr>
        <p:grpSpPr>
          <a:xfrm>
            <a:off x="1782884" y="1482438"/>
            <a:ext cx="1609025" cy="253800"/>
            <a:chOff x="1931900" y="1560125"/>
            <a:chExt cx="1609025" cy="253800"/>
          </a:xfrm>
        </p:grpSpPr>
        <p:sp>
          <p:nvSpPr>
            <p:cNvPr id="144" name="Google Shape;144;p22"/>
            <p:cNvSpPr txBox="1"/>
            <p:nvPr/>
          </p:nvSpPr>
          <p:spPr>
            <a:xfrm>
              <a:off x="1931900" y="1560125"/>
              <a:ext cx="759300" cy="25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200"/>
                </a:spcAft>
                <a:buNone/>
              </a:pPr>
              <a:r>
                <a:rPr lang="en" sz="800">
                  <a:solidFill>
                    <a:srgbClr val="E53E3E"/>
                  </a:solidFill>
                  <a:latin typeface="Lato"/>
                  <a:ea typeface="Lato"/>
                  <a:cs typeface="Lato"/>
                  <a:sym typeface="Lato"/>
                </a:rPr>
                <a:t>-$243K</a:t>
              </a:r>
              <a:r>
                <a:rPr lang="en" sz="800">
                  <a:solidFill>
                    <a:srgbClr val="6C757D"/>
                  </a:solidFill>
                  <a:latin typeface="Lato"/>
                  <a:ea typeface="Lato"/>
                  <a:cs typeface="Lato"/>
                  <a:sym typeface="Lato"/>
                </a:rPr>
                <a:t> (Jul)</a:t>
              </a:r>
              <a:endParaRPr sz="800">
                <a:solidFill>
                  <a:srgbClr val="6C757D"/>
                </a:solidFill>
                <a:latin typeface="Lato"/>
                <a:ea typeface="Lato"/>
                <a:cs typeface="Lato"/>
                <a:sym typeface="Lato"/>
              </a:endParaRPr>
            </a:p>
          </p:txBody>
        </p:sp>
        <p:sp>
          <p:nvSpPr>
            <p:cNvPr id="145" name="Google Shape;145;p22"/>
            <p:cNvSpPr txBox="1"/>
            <p:nvPr/>
          </p:nvSpPr>
          <p:spPr>
            <a:xfrm>
              <a:off x="2691325" y="1560125"/>
              <a:ext cx="849600" cy="25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200"/>
                </a:spcAft>
                <a:buNone/>
              </a:pPr>
              <a:r>
                <a:rPr lang="en" sz="800">
                  <a:solidFill>
                    <a:srgbClr val="E53E3E"/>
                  </a:solidFill>
                  <a:latin typeface="Lato"/>
                  <a:ea typeface="Lato"/>
                  <a:cs typeface="Lato"/>
                  <a:sym typeface="Lato"/>
                </a:rPr>
                <a:t>-$232K</a:t>
              </a:r>
              <a:r>
                <a:rPr lang="en" sz="800">
                  <a:solidFill>
                    <a:srgbClr val="6C757D"/>
                  </a:solidFill>
                  <a:latin typeface="Lato"/>
                  <a:ea typeface="Lato"/>
                  <a:cs typeface="Lato"/>
                  <a:sym typeface="Lato"/>
                </a:rPr>
                <a:t> (Jun)</a:t>
              </a:r>
              <a:endParaRPr sz="800">
                <a:solidFill>
                  <a:srgbClr val="6C757D"/>
                </a:solidFill>
                <a:latin typeface="Lato"/>
                <a:ea typeface="Lato"/>
                <a:cs typeface="Lato"/>
                <a:sym typeface="Lato"/>
              </a:endParaRPr>
            </a:p>
          </p:txBody>
        </p:sp>
      </p:grpSp>
      <p:sp>
        <p:nvSpPr>
          <p:cNvPr id="146" name="Google Shape;146;p22"/>
          <p:cNvSpPr txBox="1"/>
          <p:nvPr/>
        </p:nvSpPr>
        <p:spPr>
          <a:xfrm>
            <a:off x="3590620" y="1190238"/>
            <a:ext cx="1206900" cy="32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181818"/>
                </a:solidFill>
                <a:latin typeface="Lato"/>
                <a:ea typeface="Lato"/>
                <a:cs typeface="Lato"/>
                <a:sym typeface="Lato"/>
              </a:rPr>
              <a:t>28 months</a:t>
            </a:r>
            <a:endParaRPr>
              <a:solidFill>
                <a:srgbClr val="181818"/>
              </a:solidFill>
              <a:latin typeface="Lato"/>
              <a:ea typeface="Lato"/>
              <a:cs typeface="Lato"/>
              <a:sym typeface="Lato"/>
            </a:endParaRPr>
          </a:p>
        </p:txBody>
      </p:sp>
      <p:sp>
        <p:nvSpPr>
          <p:cNvPr id="147" name="Google Shape;147;p22"/>
          <p:cNvSpPr txBox="1"/>
          <p:nvPr/>
        </p:nvSpPr>
        <p:spPr>
          <a:xfrm>
            <a:off x="3590620" y="1482438"/>
            <a:ext cx="1092600" cy="25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200"/>
              </a:spcAft>
              <a:buNone/>
            </a:pPr>
            <a:r>
              <a:rPr lang="en" sz="800">
                <a:solidFill>
                  <a:srgbClr val="666666"/>
                </a:solidFill>
                <a:latin typeface="Lato"/>
                <a:ea typeface="Lato"/>
                <a:cs typeface="Lato"/>
                <a:sym typeface="Lato"/>
              </a:rPr>
              <a:t>Jan 2023</a:t>
            </a:r>
            <a:endParaRPr sz="800">
              <a:solidFill>
                <a:srgbClr val="666666"/>
              </a:solidFill>
              <a:latin typeface="Lato"/>
              <a:ea typeface="Lato"/>
              <a:cs typeface="Lato"/>
              <a:sym typeface="Lato"/>
            </a:endParaRPr>
          </a:p>
        </p:txBody>
      </p:sp>
      <p:sp>
        <p:nvSpPr>
          <p:cNvPr id="148" name="Google Shape;148;p22"/>
          <p:cNvSpPr txBox="1"/>
          <p:nvPr/>
        </p:nvSpPr>
        <p:spPr>
          <a:xfrm>
            <a:off x="370020" y="1482438"/>
            <a:ext cx="1092600" cy="25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200"/>
              </a:spcAft>
              <a:buNone/>
            </a:pPr>
            <a:r>
              <a:rPr lang="en" sz="800">
                <a:solidFill>
                  <a:srgbClr val="666666"/>
                </a:solidFill>
                <a:latin typeface="Lato"/>
                <a:ea typeface="Lato"/>
                <a:cs typeface="Lato"/>
                <a:sym typeface="Lato"/>
              </a:rPr>
              <a:t>As of 09/17/20</a:t>
            </a:r>
            <a:endParaRPr sz="800">
              <a:solidFill>
                <a:srgbClr val="666666"/>
              </a:solidFill>
              <a:latin typeface="Lato"/>
              <a:ea typeface="Lato"/>
              <a:cs typeface="Lato"/>
              <a:sym typeface="Lato"/>
            </a:endParaRPr>
          </a:p>
        </p:txBody>
      </p:sp>
      <p:sp>
        <p:nvSpPr>
          <p:cNvPr id="149" name="Google Shape;149;p22"/>
          <p:cNvSpPr txBox="1"/>
          <p:nvPr/>
        </p:nvSpPr>
        <p:spPr>
          <a:xfrm>
            <a:off x="1861813" y="2200151"/>
            <a:ext cx="11601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2C4368"/>
                </a:solidFill>
                <a:latin typeface="Lato"/>
                <a:ea typeface="Lato"/>
                <a:cs typeface="Lato"/>
                <a:sym typeface="Lato"/>
              </a:rPr>
              <a:t>MONTHLY BALANCE</a:t>
            </a:r>
            <a:endParaRPr sz="800">
              <a:solidFill>
                <a:srgbClr val="2C4368"/>
              </a:solidFill>
              <a:latin typeface="Lato"/>
              <a:ea typeface="Lato"/>
              <a:cs typeface="Lato"/>
              <a:sym typeface="Lato"/>
            </a:endParaRPr>
          </a:p>
        </p:txBody>
      </p:sp>
      <p:grpSp>
        <p:nvGrpSpPr>
          <p:cNvPr id="150" name="Google Shape;150;p22"/>
          <p:cNvGrpSpPr/>
          <p:nvPr/>
        </p:nvGrpSpPr>
        <p:grpSpPr>
          <a:xfrm>
            <a:off x="261268" y="2571750"/>
            <a:ext cx="504900" cy="186600"/>
            <a:chOff x="261268" y="2571750"/>
            <a:chExt cx="504900" cy="186600"/>
          </a:xfrm>
        </p:grpSpPr>
        <p:cxnSp>
          <p:nvCxnSpPr>
            <p:cNvPr id="151" name="Google Shape;151;p22"/>
            <p:cNvCxnSpPr/>
            <p:nvPr/>
          </p:nvCxnSpPr>
          <p:spPr>
            <a:xfrm>
              <a:off x="667768" y="2683275"/>
              <a:ext cx="98400" cy="0"/>
            </a:xfrm>
            <a:prstGeom prst="straightConnector1">
              <a:avLst/>
            </a:prstGeom>
            <a:noFill/>
            <a:ln w="9525" cap="flat" cmpd="sng">
              <a:solidFill>
                <a:srgbClr val="DEE2E6"/>
              </a:solidFill>
              <a:prstDash val="solid"/>
              <a:round/>
              <a:headEnd type="none" w="med" len="med"/>
              <a:tailEnd type="none" w="med" len="med"/>
            </a:ln>
          </p:spPr>
        </p:cxnSp>
        <p:sp>
          <p:nvSpPr>
            <p:cNvPr id="152" name="Google Shape;152;p22"/>
            <p:cNvSpPr txBox="1"/>
            <p:nvPr/>
          </p:nvSpPr>
          <p:spPr>
            <a:xfrm>
              <a:off x="261268" y="2571750"/>
              <a:ext cx="406500" cy="18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rgbClr val="6C757D"/>
                  </a:solidFill>
                  <a:latin typeface="Lato"/>
                  <a:ea typeface="Lato"/>
                  <a:cs typeface="Lato"/>
                  <a:sym typeface="Lato"/>
                </a:rPr>
                <a:t>$6M</a:t>
              </a:r>
              <a:endParaRPr sz="800">
                <a:solidFill>
                  <a:srgbClr val="6C757D"/>
                </a:solidFill>
                <a:latin typeface="Lato"/>
                <a:ea typeface="Lato"/>
                <a:cs typeface="Lato"/>
                <a:sym typeface="Lato"/>
              </a:endParaRPr>
            </a:p>
          </p:txBody>
        </p:sp>
      </p:grpSp>
      <p:grpSp>
        <p:nvGrpSpPr>
          <p:cNvPr id="153" name="Google Shape;153;p22"/>
          <p:cNvGrpSpPr/>
          <p:nvPr/>
        </p:nvGrpSpPr>
        <p:grpSpPr>
          <a:xfrm>
            <a:off x="261268" y="3518400"/>
            <a:ext cx="504900" cy="186600"/>
            <a:chOff x="261268" y="3518400"/>
            <a:chExt cx="504900" cy="186600"/>
          </a:xfrm>
        </p:grpSpPr>
        <p:cxnSp>
          <p:nvCxnSpPr>
            <p:cNvPr id="154" name="Google Shape;154;p22"/>
            <p:cNvCxnSpPr/>
            <p:nvPr/>
          </p:nvCxnSpPr>
          <p:spPr>
            <a:xfrm>
              <a:off x="667768" y="3626000"/>
              <a:ext cx="98400" cy="0"/>
            </a:xfrm>
            <a:prstGeom prst="straightConnector1">
              <a:avLst/>
            </a:prstGeom>
            <a:noFill/>
            <a:ln w="9525" cap="flat" cmpd="sng">
              <a:solidFill>
                <a:srgbClr val="DEE2E6"/>
              </a:solidFill>
              <a:prstDash val="solid"/>
              <a:round/>
              <a:headEnd type="none" w="med" len="med"/>
              <a:tailEnd type="none" w="med" len="med"/>
            </a:ln>
          </p:spPr>
        </p:cxnSp>
        <p:sp>
          <p:nvSpPr>
            <p:cNvPr id="155" name="Google Shape;155;p22"/>
            <p:cNvSpPr txBox="1"/>
            <p:nvPr/>
          </p:nvSpPr>
          <p:spPr>
            <a:xfrm>
              <a:off x="261268" y="3518400"/>
              <a:ext cx="406500" cy="18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rgbClr val="6C757D"/>
                  </a:solidFill>
                  <a:latin typeface="Lato"/>
                  <a:ea typeface="Lato"/>
                  <a:cs typeface="Lato"/>
                  <a:sym typeface="Lato"/>
                </a:rPr>
                <a:t>$3M</a:t>
              </a:r>
              <a:endParaRPr sz="800">
                <a:solidFill>
                  <a:srgbClr val="6C757D"/>
                </a:solidFill>
                <a:latin typeface="Lato"/>
                <a:ea typeface="Lato"/>
                <a:cs typeface="Lato"/>
                <a:sym typeface="Lato"/>
              </a:endParaRPr>
            </a:p>
          </p:txBody>
        </p:sp>
      </p:grpSp>
      <p:sp>
        <p:nvSpPr>
          <p:cNvPr id="135" name="Google Shape;135;p22"/>
          <p:cNvSpPr txBox="1"/>
          <p:nvPr/>
        </p:nvSpPr>
        <p:spPr>
          <a:xfrm>
            <a:off x="261268" y="4465050"/>
            <a:ext cx="406500" cy="18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rgbClr val="666666"/>
                </a:solidFill>
                <a:latin typeface="Lato"/>
                <a:ea typeface="Lato"/>
                <a:cs typeface="Lato"/>
                <a:sym typeface="Lato"/>
              </a:rPr>
              <a:t>$0M</a:t>
            </a:r>
            <a:endParaRPr sz="800">
              <a:solidFill>
                <a:srgbClr val="666666"/>
              </a:solidFill>
              <a:latin typeface="Lato"/>
              <a:ea typeface="Lato"/>
              <a:cs typeface="Lato"/>
              <a:sym typeface="Lato"/>
            </a:endParaRPr>
          </a:p>
        </p:txBody>
      </p:sp>
      <p:sp>
        <p:nvSpPr>
          <p:cNvPr id="156" name="Google Shape;156;p22"/>
          <p:cNvSpPr/>
          <p:nvPr/>
        </p:nvSpPr>
        <p:spPr>
          <a:xfrm>
            <a:off x="815275" y="3358600"/>
            <a:ext cx="316500" cy="12018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txBox="1"/>
          <p:nvPr/>
        </p:nvSpPr>
        <p:spPr>
          <a:xfrm>
            <a:off x="6677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Mar 2020</a:t>
            </a:r>
            <a:endParaRPr sz="800">
              <a:solidFill>
                <a:srgbClr val="666666"/>
              </a:solidFill>
              <a:latin typeface="Lato"/>
              <a:ea typeface="Lato"/>
              <a:cs typeface="Lato"/>
              <a:sym typeface="Lato"/>
            </a:endParaRPr>
          </a:p>
        </p:txBody>
      </p:sp>
      <p:sp>
        <p:nvSpPr>
          <p:cNvPr id="158" name="Google Shape;158;p22"/>
          <p:cNvSpPr txBox="1"/>
          <p:nvPr/>
        </p:nvSpPr>
        <p:spPr>
          <a:xfrm>
            <a:off x="13628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Apr 2020</a:t>
            </a:r>
            <a:endParaRPr sz="800">
              <a:solidFill>
                <a:srgbClr val="666666"/>
              </a:solidFill>
              <a:latin typeface="Lato"/>
              <a:ea typeface="Lato"/>
              <a:cs typeface="Lato"/>
              <a:sym typeface="Lato"/>
            </a:endParaRPr>
          </a:p>
        </p:txBody>
      </p:sp>
      <p:sp>
        <p:nvSpPr>
          <p:cNvPr id="159" name="Google Shape;159;p22"/>
          <p:cNvSpPr txBox="1"/>
          <p:nvPr/>
        </p:nvSpPr>
        <p:spPr>
          <a:xfrm>
            <a:off x="20579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May 2020</a:t>
            </a:r>
            <a:endParaRPr sz="800">
              <a:solidFill>
                <a:srgbClr val="666666"/>
              </a:solidFill>
              <a:latin typeface="Lato"/>
              <a:ea typeface="Lato"/>
              <a:cs typeface="Lato"/>
              <a:sym typeface="Lato"/>
            </a:endParaRPr>
          </a:p>
        </p:txBody>
      </p:sp>
      <p:sp>
        <p:nvSpPr>
          <p:cNvPr id="160" name="Google Shape;160;p22"/>
          <p:cNvSpPr txBox="1"/>
          <p:nvPr/>
        </p:nvSpPr>
        <p:spPr>
          <a:xfrm>
            <a:off x="27530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June 2020</a:t>
            </a:r>
            <a:endParaRPr sz="800">
              <a:solidFill>
                <a:srgbClr val="666666"/>
              </a:solidFill>
              <a:latin typeface="Lato"/>
              <a:ea typeface="Lato"/>
              <a:cs typeface="Lato"/>
              <a:sym typeface="Lato"/>
            </a:endParaRPr>
          </a:p>
        </p:txBody>
      </p:sp>
      <p:sp>
        <p:nvSpPr>
          <p:cNvPr id="161" name="Google Shape;161;p22"/>
          <p:cNvSpPr txBox="1"/>
          <p:nvPr/>
        </p:nvSpPr>
        <p:spPr>
          <a:xfrm>
            <a:off x="34481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July 2020</a:t>
            </a:r>
            <a:endParaRPr sz="800">
              <a:solidFill>
                <a:srgbClr val="666666"/>
              </a:solidFill>
              <a:latin typeface="Lato"/>
              <a:ea typeface="Lato"/>
              <a:cs typeface="Lato"/>
              <a:sym typeface="Lato"/>
            </a:endParaRPr>
          </a:p>
        </p:txBody>
      </p:sp>
      <p:sp>
        <p:nvSpPr>
          <p:cNvPr id="162" name="Google Shape;162;p22"/>
          <p:cNvSpPr txBox="1"/>
          <p:nvPr/>
        </p:nvSpPr>
        <p:spPr>
          <a:xfrm>
            <a:off x="4143275" y="4681275"/>
            <a:ext cx="6786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666666"/>
                </a:solidFill>
                <a:latin typeface="Lato"/>
                <a:ea typeface="Lato"/>
                <a:cs typeface="Lato"/>
                <a:sym typeface="Lato"/>
              </a:rPr>
              <a:t>Aug 2020</a:t>
            </a:r>
            <a:endParaRPr sz="800">
              <a:solidFill>
                <a:srgbClr val="666666"/>
              </a:solidFill>
              <a:latin typeface="Lato"/>
              <a:ea typeface="Lato"/>
              <a:cs typeface="Lato"/>
              <a:sym typeface="Lato"/>
            </a:endParaRPr>
          </a:p>
        </p:txBody>
      </p:sp>
      <p:sp>
        <p:nvSpPr>
          <p:cNvPr id="163" name="Google Shape;163;p22"/>
          <p:cNvSpPr/>
          <p:nvPr/>
        </p:nvSpPr>
        <p:spPr>
          <a:xfrm>
            <a:off x="1524275" y="3248100"/>
            <a:ext cx="316500" cy="13122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2233250" y="2758350"/>
            <a:ext cx="316500" cy="18021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2908875" y="2906250"/>
            <a:ext cx="316500" cy="16542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3629213" y="3082350"/>
            <a:ext cx="316500" cy="14781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4349575" y="3248200"/>
            <a:ext cx="316500" cy="1312200"/>
          </a:xfrm>
          <a:prstGeom prst="rect">
            <a:avLst/>
          </a:prstGeom>
          <a:solidFill>
            <a:srgbClr val="48B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txBox="1"/>
          <p:nvPr/>
        </p:nvSpPr>
        <p:spPr>
          <a:xfrm>
            <a:off x="1405928" y="3027400"/>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$4M</a:t>
            </a:r>
            <a:endParaRPr sz="800">
              <a:solidFill>
                <a:srgbClr val="181818"/>
              </a:solidFill>
              <a:latin typeface="Lato"/>
              <a:ea typeface="Lato"/>
              <a:cs typeface="Lato"/>
              <a:sym typeface="Lato"/>
            </a:endParaRPr>
          </a:p>
        </p:txBody>
      </p:sp>
      <p:sp>
        <p:nvSpPr>
          <p:cNvPr id="169" name="Google Shape;169;p22"/>
          <p:cNvSpPr txBox="1"/>
          <p:nvPr/>
        </p:nvSpPr>
        <p:spPr>
          <a:xfrm>
            <a:off x="2095328" y="2545675"/>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$5.9M</a:t>
            </a:r>
            <a:endParaRPr sz="800">
              <a:solidFill>
                <a:srgbClr val="181818"/>
              </a:solidFill>
              <a:latin typeface="Lato"/>
              <a:ea typeface="Lato"/>
              <a:cs typeface="Lato"/>
              <a:sym typeface="Lato"/>
            </a:endParaRPr>
          </a:p>
        </p:txBody>
      </p:sp>
      <p:sp>
        <p:nvSpPr>
          <p:cNvPr id="170" name="Google Shape;170;p22"/>
          <p:cNvSpPr txBox="1"/>
          <p:nvPr/>
        </p:nvSpPr>
        <p:spPr>
          <a:xfrm>
            <a:off x="2770878" y="2695875"/>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$5.6M</a:t>
            </a:r>
            <a:endParaRPr sz="800">
              <a:solidFill>
                <a:srgbClr val="181818"/>
              </a:solidFill>
              <a:latin typeface="Lato"/>
              <a:ea typeface="Lato"/>
              <a:cs typeface="Lato"/>
              <a:sym typeface="Lato"/>
            </a:endParaRPr>
          </a:p>
        </p:txBody>
      </p:sp>
      <p:sp>
        <p:nvSpPr>
          <p:cNvPr id="171" name="Google Shape;171;p22"/>
          <p:cNvSpPr txBox="1"/>
          <p:nvPr/>
        </p:nvSpPr>
        <p:spPr>
          <a:xfrm>
            <a:off x="3491228" y="2842450"/>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$5.4M</a:t>
            </a:r>
            <a:endParaRPr sz="800">
              <a:solidFill>
                <a:srgbClr val="181818"/>
              </a:solidFill>
              <a:latin typeface="Lato"/>
              <a:ea typeface="Lato"/>
              <a:cs typeface="Lato"/>
              <a:sym typeface="Lato"/>
            </a:endParaRPr>
          </a:p>
        </p:txBody>
      </p:sp>
      <p:sp>
        <p:nvSpPr>
          <p:cNvPr id="172" name="Google Shape;172;p22"/>
          <p:cNvSpPr txBox="1"/>
          <p:nvPr/>
        </p:nvSpPr>
        <p:spPr>
          <a:xfrm>
            <a:off x="4211578" y="3027400"/>
            <a:ext cx="592500" cy="1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181818"/>
                </a:solidFill>
                <a:latin typeface="Lato"/>
                <a:ea typeface="Lato"/>
                <a:cs typeface="Lato"/>
                <a:sym typeface="Lato"/>
              </a:rPr>
              <a:t>$5.2M</a:t>
            </a:r>
            <a:endParaRPr sz="800">
              <a:solidFill>
                <a:srgbClr val="181818"/>
              </a:solidFill>
              <a:latin typeface="Lato"/>
              <a:ea typeface="Lato"/>
              <a:cs typeface="Lato"/>
              <a:sym typeface="Lato"/>
            </a:endParaRPr>
          </a:p>
        </p:txBody>
      </p:sp>
      <p:cxnSp>
        <p:nvCxnSpPr>
          <p:cNvPr id="173" name="Google Shape;173;p22"/>
          <p:cNvCxnSpPr/>
          <p:nvPr/>
        </p:nvCxnSpPr>
        <p:spPr>
          <a:xfrm>
            <a:off x="336250" y="1963300"/>
            <a:ext cx="4485600" cy="0"/>
          </a:xfrm>
          <a:prstGeom prst="straightConnector1">
            <a:avLst/>
          </a:prstGeom>
          <a:noFill/>
          <a:ln w="9525" cap="flat" cmpd="sng">
            <a:solidFill>
              <a:srgbClr val="DEE2E6"/>
            </a:solidFill>
            <a:prstDash val="solid"/>
            <a:round/>
            <a:headEnd type="none" w="med" len="med"/>
            <a:tailEnd type="none" w="med" len="med"/>
          </a:ln>
        </p:spPr>
      </p:cxnSp>
      <p:sp>
        <p:nvSpPr>
          <p:cNvPr id="174" name="Google Shape;174;p22"/>
          <p:cNvSpPr txBox="1">
            <a:spLocks noGrp="1"/>
          </p:cNvSpPr>
          <p:nvPr>
            <p:ph type="title"/>
          </p:nvPr>
        </p:nvSpPr>
        <p:spPr>
          <a:xfrm>
            <a:off x="5692300" y="362017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175" name="Google Shape;175;p22"/>
          <p:cNvSpPr txBox="1">
            <a:spLocks noGrp="1"/>
          </p:cNvSpPr>
          <p:nvPr>
            <p:ph type="title"/>
          </p:nvPr>
        </p:nvSpPr>
        <p:spPr>
          <a:xfrm>
            <a:off x="5692300" y="4002975"/>
            <a:ext cx="3379800" cy="839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0">
                <a:solidFill>
                  <a:schemeClr val="dk2"/>
                </a:solidFill>
                <a:latin typeface="Lato Light"/>
                <a:ea typeface="Lato Light"/>
                <a:cs typeface="Lato Light"/>
                <a:sym typeface="Lato Light"/>
              </a:rPr>
              <a:t>“Don’t bury the lede here. It’s always good to know how much cash is in the bank and how much runway you have. Nothing worse than getting to the end of the meeting only to learn the business is out of runway and we should have been having a completely different conversation.”</a:t>
            </a:r>
            <a:endParaRPr sz="1000" b="0">
              <a:solidFill>
                <a:schemeClr val="dk2"/>
              </a:solidFill>
              <a:latin typeface="Lato Light"/>
              <a:ea typeface="Lato Light"/>
              <a:cs typeface="Lato Light"/>
              <a:sym typeface="Lato Light"/>
            </a:endParaRPr>
          </a:p>
        </p:txBody>
      </p:sp>
      <p:cxnSp>
        <p:nvCxnSpPr>
          <p:cNvPr id="176" name="Google Shape;176;p22"/>
          <p:cNvCxnSpPr/>
          <p:nvPr/>
        </p:nvCxnSpPr>
        <p:spPr>
          <a:xfrm>
            <a:off x="5805800" y="3975163"/>
            <a:ext cx="165600" cy="0"/>
          </a:xfrm>
          <a:prstGeom prst="straightConnector1">
            <a:avLst/>
          </a:prstGeom>
          <a:noFill/>
          <a:ln w="19050" cap="flat" cmpd="sng">
            <a:solidFill>
              <a:srgbClr val="BE0026"/>
            </a:solidFill>
            <a:prstDash val="solid"/>
            <a:round/>
            <a:headEnd type="none" w="med" len="med"/>
            <a:tailEnd type="none" w="med" len="med"/>
          </a:ln>
        </p:spPr>
      </p:cxnSp>
      <p:pic>
        <p:nvPicPr>
          <p:cNvPr id="177" name="Google Shape;177;p22"/>
          <p:cNvPicPr preferRelativeResize="0"/>
          <p:nvPr/>
        </p:nvPicPr>
        <p:blipFill>
          <a:blip r:embed="rId4">
            <a:alphaModFix/>
          </a:blip>
          <a:stretch>
            <a:fillRect/>
          </a:stretch>
        </p:blipFill>
        <p:spPr>
          <a:xfrm>
            <a:off x="5069925" y="3719363"/>
            <a:ext cx="585216" cy="5852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183" name="Google Shape;183;p23"/>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184" name="Google Shape;184;p23"/>
          <p:cNvSpPr txBox="1">
            <a:spLocks noGrp="1"/>
          </p:cNvSpPr>
          <p:nvPr>
            <p:ph type="title"/>
          </p:nvPr>
        </p:nvSpPr>
        <p:spPr>
          <a:xfrm>
            <a:off x="5764200" y="3620175"/>
            <a:ext cx="2415000" cy="3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David Sacks</a:t>
            </a:r>
            <a:endParaRPr sz="1000" b="1"/>
          </a:p>
        </p:txBody>
      </p:sp>
      <p:sp>
        <p:nvSpPr>
          <p:cNvPr id="185" name="Google Shape;185;p23"/>
          <p:cNvSpPr txBox="1">
            <a:spLocks noGrp="1"/>
          </p:cNvSpPr>
          <p:nvPr>
            <p:ph type="title"/>
          </p:nvPr>
        </p:nvSpPr>
        <p:spPr>
          <a:xfrm>
            <a:off x="5764200" y="4002975"/>
            <a:ext cx="3379800" cy="839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0">
                <a:solidFill>
                  <a:schemeClr val="dk2"/>
                </a:solidFill>
                <a:latin typeface="Lato Light"/>
                <a:ea typeface="Lato Light"/>
                <a:cs typeface="Lato Light"/>
                <a:sym typeface="Lato Light"/>
              </a:rPr>
              <a:t>“Growth and runway are the two context setters. I like to understand how fast revenue is growing on a monthly basis. If you primarily sell annual contracts, you should use ARR as your key revenue metric. If you primarily sell monthly contracts, use MRR.”</a:t>
            </a:r>
            <a:endParaRPr sz="1000" b="0">
              <a:solidFill>
                <a:schemeClr val="dk2"/>
              </a:solidFill>
              <a:latin typeface="Lato Light"/>
              <a:ea typeface="Lato Light"/>
              <a:cs typeface="Lato Light"/>
              <a:sym typeface="Lato Light"/>
            </a:endParaRPr>
          </a:p>
        </p:txBody>
      </p:sp>
      <p:cxnSp>
        <p:nvCxnSpPr>
          <p:cNvPr id="186" name="Google Shape;186;p23"/>
          <p:cNvCxnSpPr/>
          <p:nvPr/>
        </p:nvCxnSpPr>
        <p:spPr>
          <a:xfrm>
            <a:off x="5877700" y="3975163"/>
            <a:ext cx="165600" cy="0"/>
          </a:xfrm>
          <a:prstGeom prst="straightConnector1">
            <a:avLst/>
          </a:prstGeom>
          <a:noFill/>
          <a:ln w="19050" cap="flat" cmpd="sng">
            <a:solidFill>
              <a:srgbClr val="BE0026"/>
            </a:solidFill>
            <a:prstDash val="solid"/>
            <a:round/>
            <a:headEnd type="none" w="med" len="med"/>
            <a:tailEnd type="none" w="med" len="med"/>
          </a:ln>
        </p:spPr>
      </p:cxnSp>
      <p:pic>
        <p:nvPicPr>
          <p:cNvPr id="187" name="Google Shape;187;p23"/>
          <p:cNvPicPr preferRelativeResize="0"/>
          <p:nvPr/>
        </p:nvPicPr>
        <p:blipFill>
          <a:blip r:embed="rId4">
            <a:alphaModFix/>
          </a:blip>
          <a:stretch>
            <a:fillRect/>
          </a:stretch>
        </p:blipFill>
        <p:spPr>
          <a:xfrm>
            <a:off x="5141825" y="3719363"/>
            <a:ext cx="585216" cy="585216"/>
          </a:xfrm>
          <a:prstGeom prst="rect">
            <a:avLst/>
          </a:prstGeom>
          <a:noFill/>
          <a:ln>
            <a:noFill/>
          </a:ln>
        </p:spPr>
      </p:pic>
      <p:sp>
        <p:nvSpPr>
          <p:cNvPr id="188" name="Google Shape;188;p23"/>
          <p:cNvSpPr txBox="1"/>
          <p:nvPr/>
        </p:nvSpPr>
        <p:spPr>
          <a:xfrm>
            <a:off x="311700" y="216425"/>
            <a:ext cx="7411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D0D0D"/>
                </a:solidFill>
                <a:latin typeface="Lato"/>
                <a:ea typeface="Lato"/>
                <a:cs typeface="Lato"/>
                <a:sym typeface="Lato"/>
              </a:rPr>
              <a:t>Growth</a:t>
            </a:r>
            <a:endParaRPr sz="2400" b="1">
              <a:solidFill>
                <a:srgbClr val="0D0D0D"/>
              </a:solidFill>
              <a:latin typeface="Lato"/>
              <a:ea typeface="Lato"/>
              <a:cs typeface="Lato"/>
              <a:sym typeface="Lato"/>
            </a:endParaRPr>
          </a:p>
        </p:txBody>
      </p:sp>
      <p:pic>
        <p:nvPicPr>
          <p:cNvPr id="189" name="Google Shape;189;p23" title="Chart"/>
          <p:cNvPicPr preferRelativeResize="0"/>
          <p:nvPr/>
        </p:nvPicPr>
        <p:blipFill>
          <a:blip r:embed="rId5">
            <a:alphaModFix/>
          </a:blip>
          <a:stretch>
            <a:fillRect/>
          </a:stretch>
        </p:blipFill>
        <p:spPr>
          <a:xfrm>
            <a:off x="700050" y="789125"/>
            <a:ext cx="7743908" cy="2862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p:nvPr/>
        </p:nvSpPr>
        <p:spPr>
          <a:xfrm>
            <a:off x="311700" y="216425"/>
            <a:ext cx="7411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D0D0D"/>
                </a:solidFill>
                <a:latin typeface="Lato"/>
                <a:ea typeface="Lato"/>
                <a:cs typeface="Lato"/>
                <a:sym typeface="Lato"/>
              </a:rPr>
              <a:t>Detailed MRR</a:t>
            </a:r>
            <a:endParaRPr sz="2400" b="1">
              <a:solidFill>
                <a:srgbClr val="0D0D0D"/>
              </a:solidFill>
              <a:latin typeface="Lato"/>
              <a:ea typeface="Lato"/>
              <a:cs typeface="Lato"/>
              <a:sym typeface="Lato"/>
            </a:endParaRPr>
          </a:p>
        </p:txBody>
      </p:sp>
      <p:sp>
        <p:nvSpPr>
          <p:cNvPr id="195" name="Google Shape;195;p24"/>
          <p:cNvSpPr txBox="1">
            <a:spLocks noGrp="1"/>
          </p:cNvSpPr>
          <p:nvPr>
            <p:ph type="title" idx="4294967295"/>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2.</a:t>
            </a: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196" name="Google Shape;196;p24"/>
          <p:cNvPicPr preferRelativeResize="0"/>
          <p:nvPr/>
        </p:nvPicPr>
        <p:blipFill>
          <a:blip r:embed="rId3">
            <a:alphaModFix/>
          </a:blip>
          <a:stretch>
            <a:fillRect/>
          </a:stretch>
        </p:blipFill>
        <p:spPr>
          <a:xfrm>
            <a:off x="7933150" y="360075"/>
            <a:ext cx="211350" cy="211350"/>
          </a:xfrm>
          <a:prstGeom prst="rect">
            <a:avLst/>
          </a:prstGeom>
          <a:noFill/>
          <a:ln>
            <a:noFill/>
          </a:ln>
        </p:spPr>
      </p:pic>
      <p:pic>
        <p:nvPicPr>
          <p:cNvPr id="197" name="Google Shape;197;p24"/>
          <p:cNvPicPr preferRelativeResize="0"/>
          <p:nvPr/>
        </p:nvPicPr>
        <p:blipFill>
          <a:blip r:embed="rId4">
            <a:alphaModFix/>
          </a:blip>
          <a:stretch>
            <a:fillRect/>
          </a:stretch>
        </p:blipFill>
        <p:spPr>
          <a:xfrm>
            <a:off x="657163" y="854800"/>
            <a:ext cx="7829676" cy="4049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311700" y="216425"/>
            <a:ext cx="7411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D0D0D"/>
                </a:solidFill>
                <a:latin typeface="Lato"/>
                <a:ea typeface="Lato"/>
                <a:cs typeface="Lato"/>
                <a:sym typeface="Lato"/>
              </a:rPr>
              <a:t>Cohorted Retention</a:t>
            </a:r>
            <a:endParaRPr sz="2400" b="1">
              <a:solidFill>
                <a:srgbClr val="0D0D0D"/>
              </a:solidFill>
              <a:latin typeface="Lato"/>
              <a:ea typeface="Lato"/>
              <a:cs typeface="Lato"/>
              <a:sym typeface="Lato"/>
            </a:endParaRPr>
          </a:p>
        </p:txBody>
      </p:sp>
      <p:graphicFrame>
        <p:nvGraphicFramePr>
          <p:cNvPr id="203" name="Google Shape;203;p25"/>
          <p:cNvGraphicFramePr/>
          <p:nvPr/>
        </p:nvGraphicFramePr>
        <p:xfrm>
          <a:off x="403725" y="1153175"/>
          <a:ext cx="3000000" cy="3000000"/>
        </p:xfrm>
        <a:graphic>
          <a:graphicData uri="http://schemas.openxmlformats.org/drawingml/2006/table">
            <a:tbl>
              <a:tblPr>
                <a:noFill/>
                <a:tableStyleId>{B698C38A-E793-474D-8D20-C28E84F265D6}</a:tableStyleId>
              </a:tblPr>
              <a:tblGrid>
                <a:gridCol w="1030725">
                  <a:extLst>
                    <a:ext uri="{9D8B030D-6E8A-4147-A177-3AD203B41FA5}">
                      <a16:colId xmlns:a16="http://schemas.microsoft.com/office/drawing/2014/main" val="20000"/>
                    </a:ext>
                  </a:extLst>
                </a:gridCol>
                <a:gridCol w="566325">
                  <a:extLst>
                    <a:ext uri="{9D8B030D-6E8A-4147-A177-3AD203B41FA5}">
                      <a16:colId xmlns:a16="http://schemas.microsoft.com/office/drawing/2014/main" val="20001"/>
                    </a:ext>
                  </a:extLst>
                </a:gridCol>
                <a:gridCol w="566325">
                  <a:extLst>
                    <a:ext uri="{9D8B030D-6E8A-4147-A177-3AD203B41FA5}">
                      <a16:colId xmlns:a16="http://schemas.microsoft.com/office/drawing/2014/main" val="20002"/>
                    </a:ext>
                  </a:extLst>
                </a:gridCol>
                <a:gridCol w="566325">
                  <a:extLst>
                    <a:ext uri="{9D8B030D-6E8A-4147-A177-3AD203B41FA5}">
                      <a16:colId xmlns:a16="http://schemas.microsoft.com/office/drawing/2014/main" val="20003"/>
                    </a:ext>
                  </a:extLst>
                </a:gridCol>
                <a:gridCol w="566325">
                  <a:extLst>
                    <a:ext uri="{9D8B030D-6E8A-4147-A177-3AD203B41FA5}">
                      <a16:colId xmlns:a16="http://schemas.microsoft.com/office/drawing/2014/main" val="20004"/>
                    </a:ext>
                  </a:extLst>
                </a:gridCol>
                <a:gridCol w="566325">
                  <a:extLst>
                    <a:ext uri="{9D8B030D-6E8A-4147-A177-3AD203B41FA5}">
                      <a16:colId xmlns:a16="http://schemas.microsoft.com/office/drawing/2014/main" val="20005"/>
                    </a:ext>
                  </a:extLst>
                </a:gridCol>
                <a:gridCol w="566325">
                  <a:extLst>
                    <a:ext uri="{9D8B030D-6E8A-4147-A177-3AD203B41FA5}">
                      <a16:colId xmlns:a16="http://schemas.microsoft.com/office/drawing/2014/main" val="20006"/>
                    </a:ext>
                  </a:extLst>
                </a:gridCol>
                <a:gridCol w="566325">
                  <a:extLst>
                    <a:ext uri="{9D8B030D-6E8A-4147-A177-3AD203B41FA5}">
                      <a16:colId xmlns:a16="http://schemas.microsoft.com/office/drawing/2014/main" val="20007"/>
                    </a:ext>
                  </a:extLst>
                </a:gridCol>
                <a:gridCol w="566325">
                  <a:extLst>
                    <a:ext uri="{9D8B030D-6E8A-4147-A177-3AD203B41FA5}">
                      <a16:colId xmlns:a16="http://schemas.microsoft.com/office/drawing/2014/main" val="20008"/>
                    </a:ext>
                  </a:extLst>
                </a:gridCol>
                <a:gridCol w="566325">
                  <a:extLst>
                    <a:ext uri="{9D8B030D-6E8A-4147-A177-3AD203B41FA5}">
                      <a16:colId xmlns:a16="http://schemas.microsoft.com/office/drawing/2014/main" val="20009"/>
                    </a:ext>
                  </a:extLst>
                </a:gridCol>
                <a:gridCol w="566325">
                  <a:extLst>
                    <a:ext uri="{9D8B030D-6E8A-4147-A177-3AD203B41FA5}">
                      <a16:colId xmlns:a16="http://schemas.microsoft.com/office/drawing/2014/main" val="20010"/>
                    </a:ext>
                  </a:extLst>
                </a:gridCol>
                <a:gridCol w="566325">
                  <a:extLst>
                    <a:ext uri="{9D8B030D-6E8A-4147-A177-3AD203B41FA5}">
                      <a16:colId xmlns:a16="http://schemas.microsoft.com/office/drawing/2014/main" val="20011"/>
                    </a:ext>
                  </a:extLst>
                </a:gridCol>
                <a:gridCol w="566325">
                  <a:extLst>
                    <a:ext uri="{9D8B030D-6E8A-4147-A177-3AD203B41FA5}">
                      <a16:colId xmlns:a16="http://schemas.microsoft.com/office/drawing/2014/main" val="20012"/>
                    </a:ext>
                  </a:extLst>
                </a:gridCol>
                <a:gridCol w="566325">
                  <a:extLst>
                    <a:ext uri="{9D8B030D-6E8A-4147-A177-3AD203B41FA5}">
                      <a16:colId xmlns:a16="http://schemas.microsoft.com/office/drawing/2014/main" val="20013"/>
                    </a:ext>
                  </a:extLst>
                </a:gridCol>
              </a:tblGrid>
              <a:tr h="283875">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0</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1</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2</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3</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4</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5</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6</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7</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8</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9</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10</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11</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800" b="1">
                          <a:latin typeface="Lato"/>
                          <a:ea typeface="Lato"/>
                          <a:cs typeface="Lato"/>
                          <a:sym typeface="Lato"/>
                        </a:rPr>
                        <a:t>Month 12</a:t>
                      </a:r>
                      <a:endParaRPr sz="800" b="1">
                        <a:latin typeface="Lato"/>
                        <a:ea typeface="Lato"/>
                        <a:cs typeface="Lato"/>
                        <a:sym typeface="Lato"/>
                      </a:endParaRPr>
                    </a:p>
                  </a:txBody>
                  <a:tcPr marL="45700" marR="45700"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Dec 19</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Jan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D"/>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F8F8"/>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F4F4"/>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101%</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107%</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107%</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107%</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107%</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Feb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Mar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9C5"/>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9C5"/>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9C5"/>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9C5"/>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9C5"/>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Apr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F4F3"/>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May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Jun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EFDFC"/>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Jul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56%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2BCB7"/>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56%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2BCB7"/>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56%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2BCB7"/>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56%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2BCB7"/>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56%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2BCB7"/>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Aug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235%</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275%</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3C47D"/>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183%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DFEFE"/>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Sep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AE5E4"/>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Oct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64%</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8C4"/>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37%</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C9F99"/>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Nov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13%</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7C73"/>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21200">
                <a:tc>
                  <a:txBody>
                    <a:bodyPr/>
                    <a:lstStyle/>
                    <a:p>
                      <a:pPr marL="0" lvl="0" indent="0" algn="l" rtl="0">
                        <a:lnSpc>
                          <a:spcPct val="115000"/>
                        </a:lnSpc>
                        <a:spcBef>
                          <a:spcPts val="0"/>
                        </a:spcBef>
                        <a:spcAft>
                          <a:spcPts val="0"/>
                        </a:spcAft>
                        <a:buNone/>
                      </a:pPr>
                      <a:r>
                        <a:rPr lang="en" sz="800">
                          <a:latin typeface="Lato"/>
                          <a:ea typeface="Lato"/>
                          <a:cs typeface="Lato"/>
                          <a:sym typeface="Lato"/>
                        </a:rPr>
                        <a:t>Dec 20</a:t>
                      </a: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21200">
                <a:tc>
                  <a:txBody>
                    <a:bodyPr/>
                    <a:lstStyle/>
                    <a:p>
                      <a:pPr marL="0" lvl="0" indent="0" algn="l" rtl="0">
                        <a:lnSpc>
                          <a:spcPct val="115000"/>
                        </a:lnSpc>
                        <a:spcBef>
                          <a:spcPts val="0"/>
                        </a:spcBef>
                        <a:spcAft>
                          <a:spcPts val="0"/>
                        </a:spcAft>
                        <a:buNone/>
                      </a:pPr>
                      <a:r>
                        <a:rPr lang="en" sz="800" i="1">
                          <a:latin typeface="Lato"/>
                          <a:ea typeface="Lato"/>
                          <a:cs typeface="Lato"/>
                          <a:sym typeface="Lato"/>
                        </a:rPr>
                        <a:t>Avg $ Retention</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100%</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92%</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F2F1"/>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91%</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F1F0"/>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FEE"/>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EED"/>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CEB"/>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DEB"/>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CEB"/>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CEA"/>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DEB"/>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89%</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EEC"/>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88%</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BEDEB"/>
                    </a:solidFill>
                  </a:tcPr>
                </a:tc>
                <a:tc>
                  <a:txBody>
                    <a:bodyPr/>
                    <a:lstStyle/>
                    <a:p>
                      <a:pPr marL="0" lvl="0" indent="0" algn="r" rtl="0">
                        <a:lnSpc>
                          <a:spcPct val="115000"/>
                        </a:lnSpc>
                        <a:spcBef>
                          <a:spcPts val="0"/>
                        </a:spcBef>
                        <a:spcAft>
                          <a:spcPts val="0"/>
                        </a:spcAft>
                        <a:buNone/>
                      </a:pPr>
                      <a:r>
                        <a:rPr lang="en" sz="800" i="1">
                          <a:latin typeface="Lato"/>
                          <a:ea typeface="Lato"/>
                          <a:cs typeface="Lato"/>
                          <a:sym typeface="Lato"/>
                        </a:rPr>
                        <a:t>86%</a:t>
                      </a:r>
                      <a:endParaRPr sz="800" i="1">
                        <a:latin typeface="Lato"/>
                        <a:ea typeface="Lato"/>
                        <a:cs typeface="Lato"/>
                        <a:sym typeface="Lato"/>
                      </a:endParaRPr>
                    </a:p>
                  </a:txBody>
                  <a:tcPr marL="45700" marR="45700"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AE9E8"/>
                    </a:solidFill>
                  </a:tcPr>
                </a:tc>
                <a:extLst>
                  <a:ext uri="{0D108BD9-81ED-4DB2-BD59-A6C34878D82A}">
                    <a16:rowId xmlns:a16="http://schemas.microsoft.com/office/drawing/2014/main" val="10014"/>
                  </a:ext>
                </a:extLst>
              </a:tr>
            </a:tbl>
          </a:graphicData>
        </a:graphic>
      </p:graphicFrame>
      <p:sp>
        <p:nvSpPr>
          <p:cNvPr id="204" name="Google Shape;204;p25"/>
          <p:cNvSpPr txBox="1">
            <a:spLocks noGrp="1"/>
          </p:cNvSpPr>
          <p:nvPr>
            <p:ph type="title" idx="4294967295"/>
          </p:nvPr>
        </p:nvSpPr>
        <p:spPr>
          <a:xfrm>
            <a:off x="8123700" y="374900"/>
            <a:ext cx="861000" cy="1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0">
                <a:solidFill>
                  <a:srgbClr val="666666"/>
                </a:solidFill>
              </a:rPr>
              <a:t>2.</a:t>
            </a:r>
            <a:r>
              <a:rPr lang="en" sz="1000" b="0">
                <a:solidFill>
                  <a:srgbClr val="666666"/>
                </a:solidFill>
                <a:latin typeface="Lato"/>
                <a:ea typeface="Lato"/>
                <a:cs typeface="Lato"/>
                <a:sym typeface="Lato"/>
              </a:rPr>
              <a:t>5 minutes</a:t>
            </a:r>
            <a:endParaRPr sz="1000" b="0">
              <a:solidFill>
                <a:srgbClr val="666666"/>
              </a:solidFill>
              <a:latin typeface="Lato"/>
              <a:ea typeface="Lato"/>
              <a:cs typeface="Lato"/>
              <a:sym typeface="Lato"/>
            </a:endParaRPr>
          </a:p>
        </p:txBody>
      </p:sp>
      <p:pic>
        <p:nvPicPr>
          <p:cNvPr id="205" name="Google Shape;205;p25"/>
          <p:cNvPicPr preferRelativeResize="0"/>
          <p:nvPr/>
        </p:nvPicPr>
        <p:blipFill>
          <a:blip r:embed="rId3">
            <a:alphaModFix/>
          </a:blip>
          <a:stretch>
            <a:fillRect/>
          </a:stretch>
        </p:blipFill>
        <p:spPr>
          <a:xfrm>
            <a:off x="7933150" y="360075"/>
            <a:ext cx="211350" cy="211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cero Theme_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2506</Words>
  <Application>Microsoft Macintosh PowerPoint</Application>
  <PresentationFormat>On-screen Show (16:9)</PresentationFormat>
  <Paragraphs>1028</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Lato</vt:lpstr>
      <vt:lpstr>Lato Light</vt:lpstr>
      <vt:lpstr>Calibri</vt:lpstr>
      <vt:lpstr>Arial</vt:lpstr>
      <vt:lpstr>Simple Light</vt:lpstr>
      <vt:lpstr>Cicero Theme_Title Slide</vt:lpstr>
      <vt:lpstr>Board Meeting Q1 2020</vt:lpstr>
      <vt:lpstr>Agenda </vt:lpstr>
      <vt:lpstr>CEO Update</vt:lpstr>
      <vt:lpstr>Strategic Learnings</vt:lpstr>
      <vt:lpstr>Company Priorities</vt:lpstr>
      <vt:lpstr>5 minutes</vt:lpstr>
      <vt:lpstr>5 minutes</vt:lpstr>
      <vt:lpstr>2.5 minutes</vt:lpstr>
      <vt:lpstr>2.5 minutes</vt:lpstr>
      <vt:lpstr>Engagement</vt:lpstr>
      <vt:lpstr>Summary KPIs</vt:lpstr>
      <vt:lpstr>Sales Update</vt:lpstr>
      <vt:lpstr>KPIs: Past Quarter</vt:lpstr>
      <vt:lpstr>KPIs: Pipeline</vt:lpstr>
      <vt:lpstr>KPIs: Pipeline</vt:lpstr>
      <vt:lpstr>Forecast: ARR </vt:lpstr>
      <vt:lpstr>Sales Update</vt:lpstr>
      <vt:lpstr>Product Update</vt:lpstr>
      <vt:lpstr>Product Update</vt:lpstr>
      <vt:lpstr>Marketing Update (Optional)</vt:lpstr>
      <vt:lpstr>Marketing Update</vt:lpstr>
      <vt:lpstr>Financials </vt:lpstr>
      <vt:lpstr>Team</vt:lpstr>
      <vt:lpstr>Administrative Matters  [Closed Session]</vt:lpstr>
      <vt:lpstr>Discussion</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Q1 2020</dc:title>
  <cp:lastModifiedBy>nathan@quaestor.com</cp:lastModifiedBy>
  <cp:revision>1</cp:revision>
  <dcterms:modified xsi:type="dcterms:W3CDTF">2021-05-12T17:15:20Z</dcterms:modified>
</cp:coreProperties>
</file>